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6"/>
  </p:notesMasterIdLst>
  <p:handoutMasterIdLst>
    <p:handoutMasterId r:id="rId87"/>
  </p:handoutMasterIdLst>
  <p:sldIdLst>
    <p:sldId id="748" r:id="rId2"/>
    <p:sldId id="886" r:id="rId3"/>
    <p:sldId id="1555" r:id="rId4"/>
    <p:sldId id="1298" r:id="rId5"/>
    <p:sldId id="1556" r:id="rId6"/>
    <p:sldId id="1557" r:id="rId7"/>
    <p:sldId id="1558" r:id="rId8"/>
    <p:sldId id="1559" r:id="rId9"/>
    <p:sldId id="1568" r:id="rId10"/>
    <p:sldId id="1569" r:id="rId11"/>
    <p:sldId id="1560" r:id="rId12"/>
    <p:sldId id="1566" r:id="rId13"/>
    <p:sldId id="1561" r:id="rId14"/>
    <p:sldId id="1562" r:id="rId15"/>
    <p:sldId id="1567" r:id="rId16"/>
    <p:sldId id="1563" r:id="rId17"/>
    <p:sldId id="1564" r:id="rId18"/>
    <p:sldId id="1278" r:id="rId19"/>
    <p:sldId id="1279" r:id="rId20"/>
    <p:sldId id="1280" r:id="rId21"/>
    <p:sldId id="1281" r:id="rId22"/>
    <p:sldId id="1283" r:id="rId23"/>
    <p:sldId id="1290" r:id="rId24"/>
    <p:sldId id="1293" r:id="rId25"/>
    <p:sldId id="1294" r:id="rId26"/>
    <p:sldId id="1295" r:id="rId27"/>
    <p:sldId id="1265" r:id="rId28"/>
    <p:sldId id="1266" r:id="rId29"/>
    <p:sldId id="1267" r:id="rId30"/>
    <p:sldId id="1268" r:id="rId31"/>
    <p:sldId id="1272" r:id="rId32"/>
    <p:sldId id="1520" r:id="rId33"/>
    <p:sldId id="1517" r:id="rId34"/>
    <p:sldId id="1518" r:id="rId35"/>
    <p:sldId id="1519" r:id="rId36"/>
    <p:sldId id="1521" r:id="rId37"/>
    <p:sldId id="1522" r:id="rId38"/>
    <p:sldId id="1270" r:id="rId39"/>
    <p:sldId id="1524" r:id="rId40"/>
    <p:sldId id="1526" r:id="rId41"/>
    <p:sldId id="1525" r:id="rId42"/>
    <p:sldId id="1527" r:id="rId43"/>
    <p:sldId id="1285" r:id="rId44"/>
    <p:sldId id="1528" r:id="rId45"/>
    <p:sldId id="1529" r:id="rId46"/>
    <p:sldId id="1530" r:id="rId47"/>
    <p:sldId id="1531" r:id="rId48"/>
    <p:sldId id="1532" r:id="rId49"/>
    <p:sldId id="1533" r:id="rId50"/>
    <p:sldId id="1284" r:id="rId51"/>
    <p:sldId id="1271" r:id="rId52"/>
    <p:sldId id="1289" r:id="rId53"/>
    <p:sldId id="1286" r:id="rId54"/>
    <p:sldId id="1287" r:id="rId55"/>
    <p:sldId id="1288" r:id="rId56"/>
    <p:sldId id="1574" r:id="rId57"/>
    <p:sldId id="1534" r:id="rId58"/>
    <p:sldId id="1291" r:id="rId59"/>
    <p:sldId id="1299" r:id="rId60"/>
    <p:sldId id="1297" r:id="rId61"/>
    <p:sldId id="1296" r:id="rId62"/>
    <p:sldId id="1308" r:id="rId63"/>
    <p:sldId id="1292" r:id="rId64"/>
    <p:sldId id="1303" r:id="rId65"/>
    <p:sldId id="1551" r:id="rId66"/>
    <p:sldId id="1552" r:id="rId67"/>
    <p:sldId id="1302" r:id="rId68"/>
    <p:sldId id="1305" r:id="rId69"/>
    <p:sldId id="1306" r:id="rId70"/>
    <p:sldId id="1515" r:id="rId71"/>
    <p:sldId id="1310" r:id="rId72"/>
    <p:sldId id="1318" r:id="rId73"/>
    <p:sldId id="1319" r:id="rId74"/>
    <p:sldId id="1553" r:id="rId75"/>
    <p:sldId id="1313" r:id="rId76"/>
    <p:sldId id="1314" r:id="rId77"/>
    <p:sldId id="1315" r:id="rId78"/>
    <p:sldId id="1309" r:id="rId79"/>
    <p:sldId id="1312" r:id="rId80"/>
    <p:sldId id="1311" r:id="rId81"/>
    <p:sldId id="1565" r:id="rId82"/>
    <p:sldId id="1573" r:id="rId83"/>
    <p:sldId id="1572" r:id="rId84"/>
    <p:sldId id="1317" r:id="rId8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11" autoAdjust="0"/>
    <p:restoredTop sz="94616" autoAdjust="0"/>
  </p:normalViewPr>
  <p:slideViewPr>
    <p:cSldViewPr snapToGrid="0">
      <p:cViewPr varScale="1">
        <p:scale>
          <a:sx n="120" d="100"/>
          <a:sy n="120" d="100"/>
        </p:scale>
        <p:origin x="741" y="85"/>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258192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CCEA-B587-D0A3-F81C-7C06C3E4E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6D91F-5B35-AC25-A55A-739B2AF49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AFCE8-7EED-4479-6BA3-BA62EE7893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4B959B-D896-7B17-36F3-35F24A580E98}"/>
              </a:ext>
            </a:extLst>
          </p:cNvPr>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564393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57913-7668-AA22-0695-F447822816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A8400D-93E6-28A5-7D31-F5BFC0F0A3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5CC5DA-D22C-A678-C319-DD0B785A56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D46FD4-7032-328B-4156-E733642AFC10}"/>
              </a:ext>
            </a:extLst>
          </p:cNvPr>
          <p:cNvSpPr>
            <a:spLocks noGrp="1"/>
          </p:cNvSpPr>
          <p:nvPr>
            <p:ph type="sldNum" sz="quarter" idx="10"/>
          </p:nvPr>
        </p:nvSpPr>
        <p:spPr/>
        <p:txBody>
          <a:bodyPr/>
          <a:lstStyle/>
          <a:p>
            <a:fld id="{6A76B06F-A4C4-4379-B8A7-E3C360C9FE2A}" type="slidenum">
              <a:rPr lang="en-US" smtClean="0"/>
              <a:pPr/>
              <a:t>5</a:t>
            </a:fld>
            <a:endParaRPr lang="en-US"/>
          </a:p>
        </p:txBody>
      </p:sp>
    </p:spTree>
    <p:extLst>
      <p:ext uri="{BB962C8B-B14F-4D97-AF65-F5344CB8AC3E}">
        <p14:creationId xmlns:p14="http://schemas.microsoft.com/office/powerpoint/2010/main" val="3409021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902BE-3991-3D4B-EA7B-56F72D22BD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6A7962-1A6B-1ED7-D597-CDDD5AD777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DA7B9-B06D-7A98-7E69-3A12CFA865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015537-D49B-EB6A-8773-28DD793B4503}"/>
              </a:ext>
            </a:extLst>
          </p:cNvPr>
          <p:cNvSpPr>
            <a:spLocks noGrp="1"/>
          </p:cNvSpPr>
          <p:nvPr>
            <p:ph type="sldNum" sz="quarter" idx="10"/>
          </p:nvPr>
        </p:nvSpPr>
        <p:spPr/>
        <p:txBody>
          <a:bodyPr/>
          <a:lstStyle/>
          <a:p>
            <a:fld id="{6A76B06F-A4C4-4379-B8A7-E3C360C9FE2A}" type="slidenum">
              <a:rPr lang="en-US" smtClean="0"/>
              <a:pPr/>
              <a:t>7</a:t>
            </a:fld>
            <a:endParaRPr lang="en-US"/>
          </a:p>
        </p:txBody>
      </p:sp>
    </p:spTree>
    <p:extLst>
      <p:ext uri="{BB962C8B-B14F-4D97-AF65-F5344CB8AC3E}">
        <p14:creationId xmlns:p14="http://schemas.microsoft.com/office/powerpoint/2010/main" val="2582289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3617B-FF57-F988-45F8-9FB97CCA2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855178-28F5-8AF9-395B-AC56C62B54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89704A-1902-CD5E-5A9D-4C7AE694FB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D4495B-DD58-027B-9AEC-164BB6EF5221}"/>
              </a:ext>
            </a:extLst>
          </p:cNvPr>
          <p:cNvSpPr>
            <a:spLocks noGrp="1"/>
          </p:cNvSpPr>
          <p:nvPr>
            <p:ph type="sldNum" sz="quarter" idx="10"/>
          </p:nvPr>
        </p:nvSpPr>
        <p:spPr/>
        <p:txBody>
          <a:bodyPr/>
          <a:lstStyle/>
          <a:p>
            <a:fld id="{6A76B06F-A4C4-4379-B8A7-E3C360C9FE2A}" type="slidenum">
              <a:rPr lang="en-US" smtClean="0"/>
              <a:pPr/>
              <a:t>13</a:t>
            </a:fld>
            <a:endParaRPr lang="en-US"/>
          </a:p>
        </p:txBody>
      </p:sp>
    </p:spTree>
    <p:extLst>
      <p:ext uri="{BB962C8B-B14F-4D97-AF65-F5344CB8AC3E}">
        <p14:creationId xmlns:p14="http://schemas.microsoft.com/office/powerpoint/2010/main" val="1978636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792FE-F898-13F2-2822-E13AFDC41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44E2A-19AA-E3C4-9B18-51C968C0C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5B6141-7F6B-64AA-174C-16F5D87051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0988B8-C5E4-7B68-1EDC-C62E8FBB497B}"/>
              </a:ext>
            </a:extLst>
          </p:cNvPr>
          <p:cNvSpPr>
            <a:spLocks noGrp="1"/>
          </p:cNvSpPr>
          <p:nvPr>
            <p:ph type="sldNum" sz="quarter" idx="10"/>
          </p:nvPr>
        </p:nvSpPr>
        <p:spPr/>
        <p:txBody>
          <a:bodyPr/>
          <a:lstStyle/>
          <a:p>
            <a:fld id="{6A76B06F-A4C4-4379-B8A7-E3C360C9FE2A}" type="slidenum">
              <a:rPr lang="en-US" smtClean="0"/>
              <a:pPr/>
              <a:t>17</a:t>
            </a:fld>
            <a:endParaRPr lang="en-US"/>
          </a:p>
        </p:txBody>
      </p:sp>
    </p:spTree>
    <p:extLst>
      <p:ext uri="{BB962C8B-B14F-4D97-AF65-F5344CB8AC3E}">
        <p14:creationId xmlns:p14="http://schemas.microsoft.com/office/powerpoint/2010/main" val="3943797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18</a:t>
            </a:fld>
            <a:endParaRPr lang="en-US"/>
          </a:p>
        </p:txBody>
      </p:sp>
    </p:spTree>
    <p:extLst>
      <p:ext uri="{BB962C8B-B14F-4D97-AF65-F5344CB8AC3E}">
        <p14:creationId xmlns:p14="http://schemas.microsoft.com/office/powerpoint/2010/main" val="796865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19</a:t>
            </a:fld>
            <a:endParaRPr lang="en-US"/>
          </a:p>
        </p:txBody>
      </p:sp>
    </p:spTree>
    <p:extLst>
      <p:ext uri="{BB962C8B-B14F-4D97-AF65-F5344CB8AC3E}">
        <p14:creationId xmlns:p14="http://schemas.microsoft.com/office/powerpoint/2010/main" val="2251832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20</a:t>
            </a:fld>
            <a:endParaRPr lang="en-US"/>
          </a:p>
        </p:txBody>
      </p:sp>
    </p:spTree>
    <p:extLst>
      <p:ext uri="{BB962C8B-B14F-4D97-AF65-F5344CB8AC3E}">
        <p14:creationId xmlns:p14="http://schemas.microsoft.com/office/powerpoint/2010/main" val="128643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21</a:t>
            </a:fld>
            <a:endParaRPr lang="en-US"/>
          </a:p>
        </p:txBody>
      </p:sp>
    </p:spTree>
    <p:extLst>
      <p:ext uri="{BB962C8B-B14F-4D97-AF65-F5344CB8AC3E}">
        <p14:creationId xmlns:p14="http://schemas.microsoft.com/office/powerpoint/2010/main" val="810054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22</a:t>
            </a:fld>
            <a:endParaRPr lang="en-US"/>
          </a:p>
        </p:txBody>
      </p:sp>
    </p:spTree>
    <p:extLst>
      <p:ext uri="{BB962C8B-B14F-4D97-AF65-F5344CB8AC3E}">
        <p14:creationId xmlns:p14="http://schemas.microsoft.com/office/powerpoint/2010/main" val="177179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24</a:t>
            </a:fld>
            <a:endParaRPr lang="en-US"/>
          </a:p>
        </p:txBody>
      </p:sp>
    </p:spTree>
    <p:extLst>
      <p:ext uri="{BB962C8B-B14F-4D97-AF65-F5344CB8AC3E}">
        <p14:creationId xmlns:p14="http://schemas.microsoft.com/office/powerpoint/2010/main" val="2560129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27</a:t>
            </a:fld>
            <a:endParaRPr lang="en-US"/>
          </a:p>
        </p:txBody>
      </p:sp>
    </p:spTree>
    <p:extLst>
      <p:ext uri="{BB962C8B-B14F-4D97-AF65-F5344CB8AC3E}">
        <p14:creationId xmlns:p14="http://schemas.microsoft.com/office/powerpoint/2010/main" val="2676113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28</a:t>
            </a:fld>
            <a:endParaRPr lang="en-US"/>
          </a:p>
        </p:txBody>
      </p:sp>
    </p:spTree>
    <p:extLst>
      <p:ext uri="{BB962C8B-B14F-4D97-AF65-F5344CB8AC3E}">
        <p14:creationId xmlns:p14="http://schemas.microsoft.com/office/powerpoint/2010/main" val="1521860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29</a:t>
            </a:fld>
            <a:endParaRPr lang="en-US"/>
          </a:p>
        </p:txBody>
      </p:sp>
    </p:spTree>
    <p:extLst>
      <p:ext uri="{BB962C8B-B14F-4D97-AF65-F5344CB8AC3E}">
        <p14:creationId xmlns:p14="http://schemas.microsoft.com/office/powerpoint/2010/main" val="210814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30</a:t>
            </a:fld>
            <a:endParaRPr lang="en-US"/>
          </a:p>
        </p:txBody>
      </p:sp>
    </p:spTree>
    <p:extLst>
      <p:ext uri="{BB962C8B-B14F-4D97-AF65-F5344CB8AC3E}">
        <p14:creationId xmlns:p14="http://schemas.microsoft.com/office/powerpoint/2010/main" val="396463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31</a:t>
            </a:fld>
            <a:endParaRPr lang="en-US"/>
          </a:p>
        </p:txBody>
      </p:sp>
    </p:spTree>
    <p:extLst>
      <p:ext uri="{BB962C8B-B14F-4D97-AF65-F5344CB8AC3E}">
        <p14:creationId xmlns:p14="http://schemas.microsoft.com/office/powerpoint/2010/main" val="1496925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38</a:t>
            </a:fld>
            <a:endParaRPr lang="en-US"/>
          </a:p>
        </p:txBody>
      </p:sp>
    </p:spTree>
    <p:extLst>
      <p:ext uri="{BB962C8B-B14F-4D97-AF65-F5344CB8AC3E}">
        <p14:creationId xmlns:p14="http://schemas.microsoft.com/office/powerpoint/2010/main" val="4268861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43</a:t>
            </a:fld>
            <a:endParaRPr lang="en-US"/>
          </a:p>
        </p:txBody>
      </p:sp>
    </p:spTree>
    <p:extLst>
      <p:ext uri="{BB962C8B-B14F-4D97-AF65-F5344CB8AC3E}">
        <p14:creationId xmlns:p14="http://schemas.microsoft.com/office/powerpoint/2010/main" val="3876716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50</a:t>
            </a:fld>
            <a:endParaRPr lang="en-US"/>
          </a:p>
        </p:txBody>
      </p:sp>
    </p:spTree>
    <p:extLst>
      <p:ext uri="{BB962C8B-B14F-4D97-AF65-F5344CB8AC3E}">
        <p14:creationId xmlns:p14="http://schemas.microsoft.com/office/powerpoint/2010/main" val="2491090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51</a:t>
            </a:fld>
            <a:endParaRPr lang="en-US"/>
          </a:p>
        </p:txBody>
      </p:sp>
    </p:spTree>
    <p:extLst>
      <p:ext uri="{BB962C8B-B14F-4D97-AF65-F5344CB8AC3E}">
        <p14:creationId xmlns:p14="http://schemas.microsoft.com/office/powerpoint/2010/main" val="1697423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52</a:t>
            </a:fld>
            <a:endParaRPr lang="en-US"/>
          </a:p>
        </p:txBody>
      </p:sp>
    </p:spTree>
    <p:extLst>
      <p:ext uri="{BB962C8B-B14F-4D97-AF65-F5344CB8AC3E}">
        <p14:creationId xmlns:p14="http://schemas.microsoft.com/office/powerpoint/2010/main" val="770170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53</a:t>
            </a:fld>
            <a:endParaRPr lang="en-US"/>
          </a:p>
        </p:txBody>
      </p:sp>
    </p:spTree>
    <p:extLst>
      <p:ext uri="{BB962C8B-B14F-4D97-AF65-F5344CB8AC3E}">
        <p14:creationId xmlns:p14="http://schemas.microsoft.com/office/powerpoint/2010/main" val="459468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54</a:t>
            </a:fld>
            <a:endParaRPr lang="en-US"/>
          </a:p>
        </p:txBody>
      </p:sp>
    </p:spTree>
    <p:extLst>
      <p:ext uri="{BB962C8B-B14F-4D97-AF65-F5344CB8AC3E}">
        <p14:creationId xmlns:p14="http://schemas.microsoft.com/office/powerpoint/2010/main" val="2667939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55</a:t>
            </a:fld>
            <a:endParaRPr lang="en-US"/>
          </a:p>
        </p:txBody>
      </p:sp>
    </p:spTree>
    <p:extLst>
      <p:ext uri="{BB962C8B-B14F-4D97-AF65-F5344CB8AC3E}">
        <p14:creationId xmlns:p14="http://schemas.microsoft.com/office/powerpoint/2010/main" val="3300059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21D52-F2F1-588A-26A0-6A3E7D0764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0D46D-F827-EDA9-E3F9-C1B3F1A362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FC9C3C-AD50-911A-D709-517FD85231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035AF3-0DF1-E2B0-0674-7D5524FAE81B}"/>
              </a:ext>
            </a:extLst>
          </p:cNvPr>
          <p:cNvSpPr>
            <a:spLocks noGrp="1"/>
          </p:cNvSpPr>
          <p:nvPr>
            <p:ph type="sldNum" sz="quarter" idx="10"/>
          </p:nvPr>
        </p:nvSpPr>
        <p:spPr/>
        <p:txBody>
          <a:bodyPr/>
          <a:lstStyle/>
          <a:p>
            <a:fld id="{6A76B06F-A4C4-4379-B8A7-E3C360C9FE2A}" type="slidenum">
              <a:rPr lang="en-US" smtClean="0"/>
              <a:pPr/>
              <a:t>56</a:t>
            </a:fld>
            <a:endParaRPr lang="en-US"/>
          </a:p>
        </p:txBody>
      </p:sp>
    </p:spTree>
    <p:extLst>
      <p:ext uri="{BB962C8B-B14F-4D97-AF65-F5344CB8AC3E}">
        <p14:creationId xmlns:p14="http://schemas.microsoft.com/office/powerpoint/2010/main" val="2491389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3EDBC-E1CB-447B-A6CB-199B83D30E5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spcBef>
                <a:spcPts val="1500"/>
              </a:spcBef>
              <a:buNone/>
              <a:defRPr sz="2400"/>
            </a:lvl1pPr>
            <a:lvl2pPr marL="461963" indent="-4763">
              <a:spcBef>
                <a:spcPts val="1000"/>
              </a:spcBef>
              <a:buNone/>
              <a:defRPr sz="2400"/>
            </a:lvl2pPr>
            <a:lvl3pPr marL="914400" indent="0">
              <a:spcBef>
                <a:spcPts val="800"/>
              </a:spcBef>
              <a:buNone/>
              <a:defRPr sz="2400"/>
            </a:lvl3pPr>
            <a:lvl4pPr marL="1376363" indent="-3175">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A85E6C-F4B7-4AD9-B1ED-405758048340}"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410A0-A706-4F13-BF64-58113C4E9CA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4FADF-F447-4E26-B962-00197790B4FB}"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3A1F53-4D72-4C45-B9D5-E8FF860BA800}"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0F973B-7A82-41D8-B415-3A7165D2F9E1}"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4DA78-41C2-45EF-912A-AD1352A6638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AB5EC-A1EA-4B4C-8127-813C8198BD91}"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199BA-C41E-4203-8A1A-FBA6FE02070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A606A-AAA3-4CF0-A5AD-CDB7DB4BC3A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723412-A15C-45A3-8229-867492880CF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30651-BB49-4BDA-A267-083EB78EE007}"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hyperlink" Target="https://www.youtube.com/watch?v=QFDz6q-Qthk" TargetMode="External"/><Relationship Id="rId2" Type="http://schemas.openxmlformats.org/officeDocument/2006/relationships/slideLayout" Target="../slideLayouts/slideLayout7.xml"/><Relationship Id="rId1" Type="http://schemas.openxmlformats.org/officeDocument/2006/relationships/video" Target="https://www.youtube.com/embed/QFDz6q-Qthk?feature=oembed" TargetMode="External"/><Relationship Id="rId4" Type="http://schemas.openxmlformats.org/officeDocument/2006/relationships/image" Target="../media/image28.jpeg"/></Relationships>
</file>

<file path=ppt/slides/_rels/slide8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ideo" Target="https://www.youtube.com/embed/K3qS345gAWI?start=9&amp;feature=oembed" TargetMode="External"/><Relationship Id="rId4" Type="http://schemas.openxmlformats.org/officeDocument/2006/relationships/hyperlink" Target="https://www.youtube.com/watch?v=K3qS345gAWI&amp;t=9s"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sz="4000" dirty="0"/>
            </a:br>
            <a:r>
              <a:rPr lang="en-US" sz="3100" dirty="0"/>
              <a:t>Lecture 19:  Ethics</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normAutofit/>
          </a:bodyPr>
          <a:lstStyle/>
          <a:p>
            <a:pPr marL="514350" indent="-514350">
              <a:buFont typeface="+mj-lt"/>
              <a:buAutoNum type="arabicPeriod"/>
            </a:pPr>
            <a:r>
              <a:rPr lang="en-US" dirty="0"/>
              <a:t>details</a:t>
            </a:r>
          </a:p>
          <a:p>
            <a:pPr marL="514350" indent="-514350">
              <a:buFont typeface="+mj-lt"/>
              <a:buAutoNum type="arabicPeriod"/>
            </a:pPr>
            <a:r>
              <a:rPr lang="en-US" dirty="0"/>
              <a:t>tee shirts</a:t>
            </a:r>
          </a:p>
          <a:p>
            <a:pPr marL="514350" indent="-514350">
              <a:buFont typeface="+mj-lt"/>
              <a:buAutoNum type="arabicPeriod"/>
            </a:pPr>
            <a:r>
              <a:rPr lang="en-US" dirty="0"/>
              <a:t>where you should be</a:t>
            </a:r>
          </a:p>
          <a:p>
            <a:pPr marL="514350" indent="-514350">
              <a:buFont typeface="+mj-lt"/>
              <a:buAutoNum type="arabicPeriod"/>
            </a:pPr>
            <a:r>
              <a:rPr lang="en-US" dirty="0"/>
              <a:t>how to be successful</a:t>
            </a:r>
          </a:p>
          <a:p>
            <a:pPr marL="514350" indent="-514350">
              <a:buFont typeface="+mj-lt"/>
              <a:buAutoNum type="arabicPeriod"/>
            </a:pPr>
            <a:r>
              <a:rPr lang="en-US" dirty="0"/>
              <a:t>ethics</a:t>
            </a:r>
          </a:p>
          <a:p>
            <a:pPr marL="514350" indent="-514350">
              <a:buFont typeface="+mj-lt"/>
              <a:buAutoNum type="arabicPeriod"/>
            </a:pPr>
            <a:r>
              <a:rPr lang="en-US" dirty="0"/>
              <a:t>the intersection of ethics and technology</a:t>
            </a:r>
          </a:p>
          <a:p>
            <a:endParaRPr lang="en-US" dirty="0"/>
          </a:p>
        </p:txBody>
      </p:sp>
      <p:sp>
        <p:nvSpPr>
          <p:cNvPr id="4" name="Slide Number Placeholder 3">
            <a:extLst>
              <a:ext uri="{FF2B5EF4-FFF2-40B4-BE49-F238E27FC236}">
                <a16:creationId xmlns:a16="http://schemas.microsoft.com/office/drawing/2014/main" id="{F327DB72-3890-4F13-9D58-D58633679DDF}"/>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1070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0B954-81E8-6A68-F7B0-0149A74E17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6EF75-D4CD-D9FA-F4A5-6D4A4218824E}"/>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1C82A58-7BBF-2C0F-4705-F664E7EB1660}"/>
              </a:ext>
            </a:extLst>
          </p:cNvPr>
          <p:cNvSpPr>
            <a:spLocks noGrp="1"/>
          </p:cNvSpPr>
          <p:nvPr>
            <p:ph idx="1"/>
          </p:nvPr>
        </p:nvSpPr>
        <p:spPr/>
        <p:txBody>
          <a:bodyPr>
            <a:normAutofit/>
          </a:bodyPr>
          <a:lstStyle/>
          <a:p>
            <a:pPr marL="514350" indent="-514350">
              <a:buFont typeface="+mj-lt"/>
              <a:buAutoNum type="arabicPeriod"/>
            </a:pPr>
            <a:r>
              <a:rPr lang="en-US" dirty="0">
                <a:solidFill>
                  <a:srgbClr val="C00000"/>
                </a:solidFill>
              </a:rPr>
              <a:t>details</a:t>
            </a:r>
          </a:p>
          <a:p>
            <a:pPr marL="514350" indent="-514350">
              <a:buFont typeface="+mj-lt"/>
              <a:buAutoNum type="arabicPeriod"/>
            </a:pPr>
            <a:r>
              <a:rPr lang="en-US" dirty="0"/>
              <a:t>tee shirts</a:t>
            </a:r>
          </a:p>
          <a:p>
            <a:pPr marL="514350" indent="-514350">
              <a:buFont typeface="+mj-lt"/>
              <a:buAutoNum type="arabicPeriod"/>
            </a:pPr>
            <a:r>
              <a:rPr lang="en-US" dirty="0"/>
              <a:t>where you should be</a:t>
            </a:r>
          </a:p>
          <a:p>
            <a:pPr marL="514350" indent="-514350">
              <a:buFont typeface="+mj-lt"/>
              <a:buAutoNum type="arabicPeriod"/>
            </a:pPr>
            <a:r>
              <a:rPr lang="en-US" dirty="0"/>
              <a:t>how to be successful</a:t>
            </a:r>
          </a:p>
          <a:p>
            <a:pPr marL="514350" indent="-514350">
              <a:buFont typeface="+mj-lt"/>
              <a:buAutoNum type="arabicPeriod"/>
            </a:pPr>
            <a:r>
              <a:rPr lang="en-US" dirty="0"/>
              <a:t>ethics</a:t>
            </a:r>
          </a:p>
          <a:p>
            <a:pPr marL="514350" indent="-514350">
              <a:buFont typeface="+mj-lt"/>
              <a:buAutoNum type="arabicPeriod"/>
            </a:pPr>
            <a:r>
              <a:rPr lang="en-US" dirty="0"/>
              <a:t>the intersection of ethics and technology</a:t>
            </a:r>
          </a:p>
          <a:p>
            <a:endParaRPr lang="en-US" dirty="0"/>
          </a:p>
        </p:txBody>
      </p:sp>
      <p:sp>
        <p:nvSpPr>
          <p:cNvPr id="4" name="Slide Number Placeholder 3">
            <a:extLst>
              <a:ext uri="{FF2B5EF4-FFF2-40B4-BE49-F238E27FC236}">
                <a16:creationId xmlns:a16="http://schemas.microsoft.com/office/drawing/2014/main" id="{9930312C-2E72-C6DC-4FCB-003E7BBE7196}"/>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1819102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450E-091F-51B4-4E57-7F72758D7B29}"/>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A2D86D23-94C9-EECB-BBFA-603346FCD99D}"/>
              </a:ext>
            </a:extLst>
          </p:cNvPr>
          <p:cNvSpPr>
            <a:spLocks noGrp="1"/>
          </p:cNvSpPr>
          <p:nvPr>
            <p:ph idx="1"/>
          </p:nvPr>
        </p:nvSpPr>
        <p:spPr/>
        <p:txBody>
          <a:bodyPr>
            <a:normAutofit fontScale="92500" lnSpcReduction="10000"/>
          </a:bodyPr>
          <a:lstStyle/>
          <a:p>
            <a:pPr marL="514350" indent="-514350">
              <a:buFont typeface="+mj-lt"/>
              <a:buAutoNum type="arabicPeriod"/>
            </a:pPr>
            <a:r>
              <a:rPr lang="en-US" dirty="0"/>
              <a:t>Please read my ranking paper.  I’ve posted a new version on Canvas with appendices describing the BNF of the query language and the heuristics and parameters I used.</a:t>
            </a:r>
          </a:p>
          <a:p>
            <a:pPr marL="514350" indent="-514350">
              <a:buFont typeface="+mj-lt"/>
              <a:buAutoNum type="arabicPeriod"/>
            </a:pPr>
            <a:r>
              <a:rPr lang="en-US" dirty="0"/>
              <a:t>Lab this week (maybe next) will be on getting starting on GCP.  You’ll go from logging in the first time to building and running your </a:t>
            </a:r>
            <a:r>
              <a:rPr lang="en-US" dirty="0" err="1"/>
              <a:t>LinuxGetSsl</a:t>
            </a:r>
            <a:r>
              <a:rPr lang="en-US" dirty="0"/>
              <a:t> utility.</a:t>
            </a:r>
          </a:p>
          <a:p>
            <a:pPr marL="514350" indent="-514350">
              <a:buFont typeface="+mj-lt"/>
              <a:buAutoNum type="arabicPeriod"/>
            </a:pPr>
            <a:r>
              <a:rPr lang="en-US" dirty="0"/>
              <a:t>Team presentations and demos.</a:t>
            </a:r>
          </a:p>
          <a:p>
            <a:pPr lvl="2"/>
            <a:r>
              <a:rPr lang="en-US" dirty="0"/>
              <a:t>Thursday April 16  (4 weeks left!)</a:t>
            </a:r>
            <a:br>
              <a:rPr lang="en-US" dirty="0"/>
            </a:br>
            <a:r>
              <a:rPr lang="en-US" dirty="0"/>
              <a:t>Friday April 17</a:t>
            </a:r>
            <a:br>
              <a:rPr lang="en-US" dirty="0"/>
            </a:br>
            <a:r>
              <a:rPr lang="en-US" dirty="0"/>
              <a:t>Tuesday April 21 (last day of class)</a:t>
            </a:r>
          </a:p>
          <a:p>
            <a:pPr marL="514350" indent="-514350">
              <a:buFont typeface="+mj-lt"/>
              <a:buAutoNum type="arabicPeriod"/>
            </a:pPr>
            <a:r>
              <a:rPr lang="en-US" dirty="0"/>
              <a:t>We are now into fun topics while you build your engines.  Today will be ethics. I’m thinking negotiations next.</a:t>
            </a:r>
          </a:p>
          <a:p>
            <a:pPr marL="514350" indent="-514350">
              <a:buFont typeface="+mj-lt"/>
              <a:buAutoNum type="arabicPeriod"/>
            </a:pPr>
            <a:endParaRPr lang="en-US" dirty="0"/>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8B4BEDD8-B96C-C09D-C1EB-CF759D7E2BDF}"/>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415415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3CCF4-928F-F022-F168-769DBE610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4C4829-3201-4975-F9EB-A3D7C332AD1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5FF052B-02AE-9E34-EE81-F3160A04EF11}"/>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rgbClr val="C00000"/>
                </a:solidFill>
              </a:rPr>
              <a:t>tee shirts</a:t>
            </a:r>
          </a:p>
          <a:p>
            <a:pPr marL="514350" indent="-514350">
              <a:buFont typeface="+mj-lt"/>
              <a:buAutoNum type="arabicPeriod"/>
            </a:pPr>
            <a:r>
              <a:rPr lang="en-US" dirty="0"/>
              <a:t>where you should be</a:t>
            </a:r>
          </a:p>
          <a:p>
            <a:pPr marL="514350" indent="-514350">
              <a:buFont typeface="+mj-lt"/>
              <a:buAutoNum type="arabicPeriod"/>
            </a:pPr>
            <a:r>
              <a:rPr lang="en-US" dirty="0"/>
              <a:t>how to be successful</a:t>
            </a:r>
          </a:p>
          <a:p>
            <a:pPr marL="514350" indent="-514350">
              <a:buFont typeface="+mj-lt"/>
              <a:buAutoNum type="arabicPeriod"/>
            </a:pPr>
            <a:r>
              <a:rPr lang="en-US" dirty="0"/>
              <a:t>ethics</a:t>
            </a:r>
          </a:p>
          <a:p>
            <a:pPr marL="514350" indent="-514350">
              <a:buFont typeface="+mj-lt"/>
              <a:buAutoNum type="arabicPeriod"/>
            </a:pPr>
            <a:r>
              <a:rPr lang="en-US" dirty="0"/>
              <a:t>the intersection of ethics and technology</a:t>
            </a:r>
          </a:p>
          <a:p>
            <a:endParaRPr lang="en-US" dirty="0"/>
          </a:p>
        </p:txBody>
      </p:sp>
      <p:sp>
        <p:nvSpPr>
          <p:cNvPr id="4" name="Slide Number Placeholder 3">
            <a:extLst>
              <a:ext uri="{FF2B5EF4-FFF2-40B4-BE49-F238E27FC236}">
                <a16:creationId xmlns:a16="http://schemas.microsoft.com/office/drawing/2014/main" id="{44E73366-2355-0837-591E-C1757BFCC997}"/>
              </a:ext>
            </a:extLst>
          </p:cNvPr>
          <p:cNvSpPr>
            <a:spLocks noGrp="1"/>
          </p:cNvSpPr>
          <p:nvPr>
            <p:ph type="sldNum" sz="quarter" idx="12"/>
          </p:nvPr>
        </p:nvSpPr>
        <p:spPr/>
        <p:txBody>
          <a:bodyPr/>
          <a:lstStyle/>
          <a:p>
            <a:fld id="{F8D59B09-23C8-46BA-B508-CE17BADF421E}" type="slidenum">
              <a:rPr lang="en-US" smtClean="0"/>
              <a:pPr/>
              <a:t>5</a:t>
            </a:fld>
            <a:endParaRPr lang="en-US"/>
          </a:p>
        </p:txBody>
      </p:sp>
    </p:spTree>
    <p:extLst>
      <p:ext uri="{BB962C8B-B14F-4D97-AF65-F5344CB8AC3E}">
        <p14:creationId xmlns:p14="http://schemas.microsoft.com/office/powerpoint/2010/main" val="2177963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045E7-746E-95C2-00A9-BCEADAD9DA89}"/>
              </a:ext>
            </a:extLst>
          </p:cNvPr>
          <p:cNvSpPr>
            <a:spLocks noGrp="1"/>
          </p:cNvSpPr>
          <p:nvPr>
            <p:ph type="sldNum" sz="quarter" idx="12"/>
          </p:nvPr>
        </p:nvSpPr>
        <p:spPr/>
        <p:txBody>
          <a:bodyPr/>
          <a:lstStyle/>
          <a:p>
            <a:fld id="{F8D59B09-23C8-46BA-B508-CE17BADF421E}" type="slidenum">
              <a:rPr lang="en-US" smtClean="0"/>
              <a:pPr/>
              <a:t>6</a:t>
            </a:fld>
            <a:endParaRPr lang="en-US"/>
          </a:p>
        </p:txBody>
      </p:sp>
      <p:pic>
        <p:nvPicPr>
          <p:cNvPr id="4" name="Picture 3">
            <a:extLst>
              <a:ext uri="{FF2B5EF4-FFF2-40B4-BE49-F238E27FC236}">
                <a16:creationId xmlns:a16="http://schemas.microsoft.com/office/drawing/2014/main" id="{3E4B9D1E-68A6-F818-9D29-8AE63D920158}"/>
              </a:ext>
            </a:extLst>
          </p:cNvPr>
          <p:cNvPicPr>
            <a:picLocks noChangeAspect="1"/>
          </p:cNvPicPr>
          <p:nvPr/>
        </p:nvPicPr>
        <p:blipFill>
          <a:blip r:embed="rId2"/>
          <a:stretch>
            <a:fillRect/>
          </a:stretch>
        </p:blipFill>
        <p:spPr>
          <a:xfrm>
            <a:off x="1003852" y="334515"/>
            <a:ext cx="7136296" cy="6021835"/>
          </a:xfrm>
          <a:prstGeom prst="rect">
            <a:avLst/>
          </a:prstGeom>
        </p:spPr>
      </p:pic>
    </p:spTree>
    <p:extLst>
      <p:ext uri="{BB962C8B-B14F-4D97-AF65-F5344CB8AC3E}">
        <p14:creationId xmlns:p14="http://schemas.microsoft.com/office/powerpoint/2010/main" val="592012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8D36C-B343-0EF4-947A-77804AF46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7EA34-B589-8428-E5CC-6CE3CE44446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52FB019-841C-9DD2-C5D9-23636D9CFA0D}"/>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rgbClr val="C00000"/>
                </a:solidFill>
              </a:rPr>
              <a:t>where you should be</a:t>
            </a:r>
          </a:p>
          <a:p>
            <a:pPr marL="514350" indent="-514350">
              <a:buFont typeface="+mj-lt"/>
              <a:buAutoNum type="arabicPeriod"/>
            </a:pPr>
            <a:r>
              <a:rPr lang="en-US" dirty="0"/>
              <a:t>how to be successful</a:t>
            </a:r>
          </a:p>
          <a:p>
            <a:pPr marL="514350" indent="-514350">
              <a:buFont typeface="+mj-lt"/>
              <a:buAutoNum type="arabicPeriod"/>
            </a:pPr>
            <a:r>
              <a:rPr lang="en-US" dirty="0"/>
              <a:t>ethics</a:t>
            </a:r>
          </a:p>
          <a:p>
            <a:pPr marL="514350" indent="-514350">
              <a:buFont typeface="+mj-lt"/>
              <a:buAutoNum type="arabicPeriod"/>
            </a:pPr>
            <a:r>
              <a:rPr lang="en-US" dirty="0"/>
              <a:t>the intersection of ethics and technology</a:t>
            </a:r>
          </a:p>
          <a:p>
            <a:endParaRPr lang="en-US" dirty="0"/>
          </a:p>
        </p:txBody>
      </p:sp>
      <p:sp>
        <p:nvSpPr>
          <p:cNvPr id="4" name="Slide Number Placeholder 3">
            <a:extLst>
              <a:ext uri="{FF2B5EF4-FFF2-40B4-BE49-F238E27FC236}">
                <a16:creationId xmlns:a16="http://schemas.microsoft.com/office/drawing/2014/main" id="{47553B01-2A73-3947-0A8B-B86B37FC284C}"/>
              </a:ext>
            </a:extLst>
          </p:cNvPr>
          <p:cNvSpPr>
            <a:spLocks noGrp="1"/>
          </p:cNvSpPr>
          <p:nvPr>
            <p:ph type="sldNum" sz="quarter" idx="12"/>
          </p:nvPr>
        </p:nvSpPr>
        <p:spPr/>
        <p:txBody>
          <a:bodyPr/>
          <a:lstStyle/>
          <a:p>
            <a:fld id="{F8D59B09-23C8-46BA-B508-CE17BADF421E}" type="slidenum">
              <a:rPr lang="en-US" smtClean="0"/>
              <a:pPr/>
              <a:t>7</a:t>
            </a:fld>
            <a:endParaRPr lang="en-US"/>
          </a:p>
        </p:txBody>
      </p:sp>
    </p:spTree>
    <p:extLst>
      <p:ext uri="{BB962C8B-B14F-4D97-AF65-F5344CB8AC3E}">
        <p14:creationId xmlns:p14="http://schemas.microsoft.com/office/powerpoint/2010/main" val="2005318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CDA88-9967-0DCE-6E2F-539EED803E8B}"/>
              </a:ext>
            </a:extLst>
          </p:cNvPr>
          <p:cNvSpPr>
            <a:spLocks noGrp="1"/>
          </p:cNvSpPr>
          <p:nvPr>
            <p:ph type="title"/>
          </p:nvPr>
        </p:nvSpPr>
        <p:spPr/>
        <p:txBody>
          <a:bodyPr/>
          <a:lstStyle/>
          <a:p>
            <a:r>
              <a:rPr lang="en-US" dirty="0"/>
              <a:t>where you should be</a:t>
            </a:r>
          </a:p>
        </p:txBody>
      </p:sp>
      <p:sp>
        <p:nvSpPr>
          <p:cNvPr id="3" name="Content Placeholder 2">
            <a:extLst>
              <a:ext uri="{FF2B5EF4-FFF2-40B4-BE49-F238E27FC236}">
                <a16:creationId xmlns:a16="http://schemas.microsoft.com/office/drawing/2014/main" id="{5B2C61B7-1981-3419-6579-235019CD5A90}"/>
              </a:ext>
            </a:extLst>
          </p:cNvPr>
          <p:cNvSpPr>
            <a:spLocks noGrp="1"/>
          </p:cNvSpPr>
          <p:nvPr>
            <p:ph idx="1"/>
          </p:nvPr>
        </p:nvSpPr>
        <p:spPr/>
        <p:txBody>
          <a:bodyPr/>
          <a:lstStyle/>
          <a:p>
            <a:r>
              <a:rPr lang="en-US" dirty="0"/>
              <a:t>I don’t think any team has a complete build of a whole system with all the pieces.</a:t>
            </a:r>
          </a:p>
          <a:p>
            <a:r>
              <a:rPr lang="en-US" dirty="0"/>
              <a:t>That should be your immediate objective:  A complete build of everything hooked together with no compile or link errors.</a:t>
            </a:r>
          </a:p>
          <a:p>
            <a:r>
              <a:rPr lang="en-US" dirty="0"/>
              <a:t>It’s okay if major pieces don’t yet work or are stubbed out, e.g., a ranker that always rates every page as excellent.</a:t>
            </a:r>
          </a:p>
          <a:p>
            <a:r>
              <a:rPr lang="en-US" dirty="0"/>
              <a:t>This will help you finalize your strategy and your interfaces, identify what’s missing, and decide where to put your effort.</a:t>
            </a:r>
          </a:p>
        </p:txBody>
      </p:sp>
      <p:sp>
        <p:nvSpPr>
          <p:cNvPr id="4" name="Slide Number Placeholder 3">
            <a:extLst>
              <a:ext uri="{FF2B5EF4-FFF2-40B4-BE49-F238E27FC236}">
                <a16:creationId xmlns:a16="http://schemas.microsoft.com/office/drawing/2014/main" id="{24028E9C-A587-3D71-2ECF-AF13A85FBBA3}"/>
              </a:ext>
            </a:extLst>
          </p:cNvPr>
          <p:cNvSpPr>
            <a:spLocks noGrp="1"/>
          </p:cNvSpPr>
          <p:nvPr>
            <p:ph type="sldNum" sz="quarter" idx="12"/>
          </p:nvPr>
        </p:nvSpPr>
        <p:spPr/>
        <p:txBody>
          <a:bodyPr/>
          <a:lstStyle/>
          <a:p>
            <a:fld id="{F8D59B09-23C8-46BA-B508-CE17BADF421E}" type="slidenum">
              <a:rPr lang="en-US" smtClean="0"/>
              <a:pPr/>
              <a:t>8</a:t>
            </a:fld>
            <a:endParaRPr lang="en-US"/>
          </a:p>
        </p:txBody>
      </p:sp>
    </p:spTree>
    <p:extLst>
      <p:ext uri="{BB962C8B-B14F-4D97-AF65-F5344CB8AC3E}">
        <p14:creationId xmlns:p14="http://schemas.microsoft.com/office/powerpoint/2010/main" val="989338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3EC41-4781-0A39-D2E8-16FF7D11AAC4}"/>
              </a:ext>
            </a:extLst>
          </p:cNvPr>
          <p:cNvSpPr>
            <a:spLocks noGrp="1"/>
          </p:cNvSpPr>
          <p:nvPr>
            <p:ph type="title"/>
          </p:nvPr>
        </p:nvSpPr>
        <p:spPr/>
        <p:txBody>
          <a:bodyPr/>
          <a:lstStyle/>
          <a:p>
            <a:r>
              <a:rPr lang="en-US" dirty="0"/>
              <a:t>stretch goals</a:t>
            </a:r>
          </a:p>
        </p:txBody>
      </p:sp>
      <p:sp>
        <p:nvSpPr>
          <p:cNvPr id="3" name="Content Placeholder 2">
            <a:extLst>
              <a:ext uri="{FF2B5EF4-FFF2-40B4-BE49-F238E27FC236}">
                <a16:creationId xmlns:a16="http://schemas.microsoft.com/office/drawing/2014/main" id="{FD92B670-5AAC-D7C7-C67F-2F2E63A8E2B3}"/>
              </a:ext>
            </a:extLst>
          </p:cNvPr>
          <p:cNvSpPr>
            <a:spLocks noGrp="1"/>
          </p:cNvSpPr>
          <p:nvPr>
            <p:ph idx="1"/>
          </p:nvPr>
        </p:nvSpPr>
        <p:spPr/>
        <p:txBody>
          <a:bodyPr/>
          <a:lstStyle/>
          <a:p>
            <a:r>
              <a:rPr lang="en-US" dirty="0"/>
              <a:t>You should be finalizing your decisions on stretch goals, e.g.,</a:t>
            </a:r>
          </a:p>
          <a:p>
            <a:pPr marL="457200" indent="-457200">
              <a:buFont typeface="+mj-lt"/>
              <a:buAutoNum type="alphaLcPeriod"/>
            </a:pPr>
            <a:r>
              <a:rPr lang="en-US" dirty="0"/>
              <a:t>Anchor text.</a:t>
            </a:r>
          </a:p>
          <a:p>
            <a:pPr marL="457200" indent="-457200">
              <a:spcBef>
                <a:spcPts val="0"/>
              </a:spcBef>
              <a:buFont typeface="+mj-lt"/>
              <a:buAutoNum type="alphaLcPeriod"/>
            </a:pPr>
            <a:r>
              <a:rPr lang="en-US" dirty="0"/>
              <a:t>Snippets.</a:t>
            </a:r>
          </a:p>
          <a:p>
            <a:pPr marL="457200" indent="-457200">
              <a:spcBef>
                <a:spcPts val="0"/>
              </a:spcBef>
              <a:buFont typeface="+mj-lt"/>
              <a:buAutoNum type="alphaLcPeriod"/>
            </a:pPr>
            <a:r>
              <a:rPr lang="en-US" dirty="0"/>
              <a:t>Word-breaking and indexing URLs.</a:t>
            </a:r>
          </a:p>
          <a:p>
            <a:pPr marL="457200" indent="-457200">
              <a:spcBef>
                <a:spcPts val="0"/>
              </a:spcBef>
              <a:buFont typeface="+mj-lt"/>
              <a:buAutoNum type="alphaLcPeriod"/>
            </a:pPr>
            <a:r>
              <a:rPr lang="en-US" dirty="0"/>
              <a:t>Indexing PDFs.</a:t>
            </a:r>
          </a:p>
          <a:p>
            <a:pPr marL="457200" indent="-457200">
              <a:spcBef>
                <a:spcPts val="0"/>
              </a:spcBef>
              <a:buFont typeface="+mj-lt"/>
              <a:buAutoNum type="alphaLcPeriod"/>
            </a:pPr>
            <a:r>
              <a:rPr lang="en-US" dirty="0"/>
              <a:t>Stemming or stop words.</a:t>
            </a:r>
          </a:p>
          <a:p>
            <a:pPr marL="457200" indent="-457200">
              <a:spcBef>
                <a:spcPts val="0"/>
              </a:spcBef>
              <a:buFont typeface="+mj-lt"/>
              <a:buAutoNum type="alphaLcPeriod"/>
            </a:pPr>
            <a:r>
              <a:rPr lang="en-US" dirty="0"/>
              <a:t>Porn suppression.</a:t>
            </a:r>
          </a:p>
          <a:p>
            <a:pPr marL="457200" indent="-457200">
              <a:spcBef>
                <a:spcPts val="0"/>
              </a:spcBef>
              <a:buFont typeface="+mj-lt"/>
              <a:buAutoNum type="alphaLcPeriod"/>
            </a:pPr>
            <a:r>
              <a:rPr lang="en-US" dirty="0"/>
              <a:t>Gradient descent or other ML technique.</a:t>
            </a:r>
          </a:p>
          <a:p>
            <a:pPr marL="457200" indent="-457200">
              <a:spcBef>
                <a:spcPts val="0"/>
              </a:spcBef>
              <a:buFont typeface="+mj-lt"/>
              <a:buAutoNum type="alphaLcPeriod"/>
            </a:pPr>
            <a:r>
              <a:rPr lang="en-US" dirty="0"/>
              <a:t>More refined query language, e.g., site: or intitle: operatives.</a:t>
            </a:r>
          </a:p>
          <a:p>
            <a:endParaRPr lang="en-US" dirty="0"/>
          </a:p>
          <a:p>
            <a:endParaRPr lang="en-US" dirty="0"/>
          </a:p>
        </p:txBody>
      </p:sp>
      <p:sp>
        <p:nvSpPr>
          <p:cNvPr id="4" name="Slide Number Placeholder 3">
            <a:extLst>
              <a:ext uri="{FF2B5EF4-FFF2-40B4-BE49-F238E27FC236}">
                <a16:creationId xmlns:a16="http://schemas.microsoft.com/office/drawing/2014/main" id="{C2AA17A3-45C1-4770-CC3C-B6DAF9CE4C50}"/>
              </a:ext>
            </a:extLst>
          </p:cNvPr>
          <p:cNvSpPr>
            <a:spLocks noGrp="1"/>
          </p:cNvSpPr>
          <p:nvPr>
            <p:ph type="sldNum" sz="quarter" idx="12"/>
          </p:nvPr>
        </p:nvSpPr>
        <p:spPr/>
        <p:txBody>
          <a:bodyPr/>
          <a:lstStyle/>
          <a:p>
            <a:fld id="{F8D59B09-23C8-46BA-B508-CE17BADF421E}" type="slidenum">
              <a:rPr lang="en-US" smtClean="0"/>
              <a:pPr/>
              <a:t>9</a:t>
            </a:fld>
            <a:endParaRPr lang="en-US"/>
          </a:p>
        </p:txBody>
      </p:sp>
    </p:spTree>
    <p:extLst>
      <p:ext uri="{BB962C8B-B14F-4D97-AF65-F5344CB8AC3E}">
        <p14:creationId xmlns:p14="http://schemas.microsoft.com/office/powerpoint/2010/main" val="495578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5D58-CAB9-E8A3-A886-FBA4337A9894}"/>
              </a:ext>
            </a:extLst>
          </p:cNvPr>
          <p:cNvSpPr>
            <a:spLocks noGrp="1"/>
          </p:cNvSpPr>
          <p:nvPr>
            <p:ph type="title"/>
          </p:nvPr>
        </p:nvSpPr>
        <p:spPr/>
        <p:txBody>
          <a:bodyPr/>
          <a:lstStyle/>
          <a:p>
            <a:r>
              <a:rPr lang="en-US" dirty="0"/>
              <a:t>your objective</a:t>
            </a:r>
          </a:p>
        </p:txBody>
      </p:sp>
      <p:sp>
        <p:nvSpPr>
          <p:cNvPr id="3" name="Content Placeholder 2">
            <a:extLst>
              <a:ext uri="{FF2B5EF4-FFF2-40B4-BE49-F238E27FC236}">
                <a16:creationId xmlns:a16="http://schemas.microsoft.com/office/drawing/2014/main" id="{9F888B5F-3AEB-9F4E-61F4-8E9CADD37D51}"/>
              </a:ext>
            </a:extLst>
          </p:cNvPr>
          <p:cNvSpPr>
            <a:spLocks noGrp="1"/>
          </p:cNvSpPr>
          <p:nvPr>
            <p:ph idx="1"/>
          </p:nvPr>
        </p:nvSpPr>
        <p:spPr/>
        <p:txBody>
          <a:bodyPr/>
          <a:lstStyle/>
          <a:p>
            <a:r>
              <a:rPr lang="en-US" dirty="0"/>
              <a:t>When you do your demo, this is all anyone cares about:</a:t>
            </a:r>
          </a:p>
          <a:p>
            <a:pPr marL="457200" indent="-457200">
              <a:buAutoNum type="arabicPeriod"/>
            </a:pPr>
            <a:r>
              <a:rPr lang="en-US" dirty="0"/>
              <a:t>How good are your results and how you reported them.</a:t>
            </a:r>
          </a:p>
          <a:p>
            <a:pPr marL="457200" indent="-457200">
              <a:buAutoNum type="arabicPeriod"/>
            </a:pPr>
            <a:r>
              <a:rPr lang="en-US" dirty="0"/>
              <a:t>How fast was your engine.</a:t>
            </a:r>
          </a:p>
        </p:txBody>
      </p:sp>
      <p:sp>
        <p:nvSpPr>
          <p:cNvPr id="4" name="Slide Number Placeholder 3">
            <a:extLst>
              <a:ext uri="{FF2B5EF4-FFF2-40B4-BE49-F238E27FC236}">
                <a16:creationId xmlns:a16="http://schemas.microsoft.com/office/drawing/2014/main" id="{F5BBF26B-2325-0B30-A544-322F552C6552}"/>
              </a:ext>
            </a:extLst>
          </p:cNvPr>
          <p:cNvSpPr>
            <a:spLocks noGrp="1"/>
          </p:cNvSpPr>
          <p:nvPr>
            <p:ph type="sldNum" sz="quarter" idx="12"/>
          </p:nvPr>
        </p:nvSpPr>
        <p:spPr/>
        <p:txBody>
          <a:bodyPr/>
          <a:lstStyle/>
          <a:p>
            <a:fld id="{F8D59B09-23C8-46BA-B508-CE17BADF421E}" type="slidenum">
              <a:rPr lang="en-US" smtClean="0"/>
              <a:pPr/>
              <a:t>10</a:t>
            </a:fld>
            <a:endParaRPr lang="en-US"/>
          </a:p>
        </p:txBody>
      </p:sp>
    </p:spTree>
    <p:extLst>
      <p:ext uri="{BB962C8B-B14F-4D97-AF65-F5344CB8AC3E}">
        <p14:creationId xmlns:p14="http://schemas.microsoft.com/office/powerpoint/2010/main" val="1173209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AE50-4924-B21A-5DCE-B3F31FE7F376}"/>
              </a:ext>
            </a:extLst>
          </p:cNvPr>
          <p:cNvSpPr>
            <a:spLocks noGrp="1"/>
          </p:cNvSpPr>
          <p:nvPr>
            <p:ph type="title"/>
          </p:nvPr>
        </p:nvSpPr>
        <p:spPr/>
        <p:txBody>
          <a:bodyPr/>
          <a:lstStyle/>
          <a:p>
            <a:r>
              <a:rPr lang="en-US" dirty="0"/>
              <a:t>where you need to be</a:t>
            </a:r>
          </a:p>
        </p:txBody>
      </p:sp>
      <p:sp>
        <p:nvSpPr>
          <p:cNvPr id="3" name="Content Placeholder 2">
            <a:extLst>
              <a:ext uri="{FF2B5EF4-FFF2-40B4-BE49-F238E27FC236}">
                <a16:creationId xmlns:a16="http://schemas.microsoft.com/office/drawing/2014/main" id="{8ED5B133-F20B-4440-E870-7C4A41DEDA12}"/>
              </a:ext>
            </a:extLst>
          </p:cNvPr>
          <p:cNvSpPr>
            <a:spLocks noGrp="1"/>
          </p:cNvSpPr>
          <p:nvPr>
            <p:ph idx="1"/>
          </p:nvPr>
        </p:nvSpPr>
        <p:spPr/>
        <p:txBody>
          <a:bodyPr>
            <a:normAutofit/>
          </a:bodyPr>
          <a:lstStyle/>
          <a:p>
            <a:r>
              <a:rPr lang="en-US" dirty="0"/>
              <a:t>You must be ready to demo by Thursday, April 16.</a:t>
            </a:r>
          </a:p>
          <a:p>
            <a:pPr>
              <a:spcAft>
                <a:spcPts val="1500"/>
              </a:spcAft>
            </a:pPr>
            <a:r>
              <a:rPr lang="en-US" dirty="0"/>
              <a:t>You’ll want to start crawling on the cloud about a week earlier, freezing your decisions about:</a:t>
            </a:r>
          </a:p>
          <a:p>
            <a:pPr marL="457200" indent="-457200">
              <a:spcBef>
                <a:spcPts val="0"/>
              </a:spcBef>
              <a:buFont typeface="+mj-lt"/>
              <a:buAutoNum type="alphaLcPeriod"/>
            </a:pPr>
            <a:r>
              <a:rPr lang="en-US" dirty="0"/>
              <a:t>How many machines you’ll use and how they’re configured,</a:t>
            </a:r>
          </a:p>
          <a:p>
            <a:pPr marL="457200" indent="-457200">
              <a:spcBef>
                <a:spcPts val="0"/>
              </a:spcBef>
              <a:buFont typeface="+mj-lt"/>
              <a:buAutoNum type="alphaLcPeriod"/>
            </a:pPr>
            <a:r>
              <a:rPr lang="en-US" dirty="0"/>
              <a:t>What information you’re collecting, and</a:t>
            </a:r>
          </a:p>
          <a:p>
            <a:pPr marL="457200" indent="-457200">
              <a:spcBef>
                <a:spcPts val="0"/>
              </a:spcBef>
              <a:buFont typeface="+mj-lt"/>
              <a:buAutoNum type="alphaLcPeriod"/>
            </a:pPr>
            <a:r>
              <a:rPr lang="en-US" dirty="0"/>
              <a:t>Your index and other file formats.</a:t>
            </a:r>
          </a:p>
        </p:txBody>
      </p:sp>
      <p:sp>
        <p:nvSpPr>
          <p:cNvPr id="4" name="Slide Number Placeholder 3">
            <a:extLst>
              <a:ext uri="{FF2B5EF4-FFF2-40B4-BE49-F238E27FC236}">
                <a16:creationId xmlns:a16="http://schemas.microsoft.com/office/drawing/2014/main" id="{926CE253-A74A-ED47-A03E-697D85E29880}"/>
              </a:ext>
            </a:extLst>
          </p:cNvPr>
          <p:cNvSpPr>
            <a:spLocks noGrp="1"/>
          </p:cNvSpPr>
          <p:nvPr>
            <p:ph type="sldNum" sz="quarter" idx="12"/>
          </p:nvPr>
        </p:nvSpPr>
        <p:spPr/>
        <p:txBody>
          <a:bodyPr/>
          <a:lstStyle/>
          <a:p>
            <a:fld id="{F8D59B09-23C8-46BA-B508-CE17BADF421E}" type="slidenum">
              <a:rPr lang="en-US" smtClean="0"/>
              <a:pPr/>
              <a:t>11</a:t>
            </a:fld>
            <a:endParaRPr lang="en-US"/>
          </a:p>
        </p:txBody>
      </p:sp>
    </p:spTree>
    <p:extLst>
      <p:ext uri="{BB962C8B-B14F-4D97-AF65-F5344CB8AC3E}">
        <p14:creationId xmlns:p14="http://schemas.microsoft.com/office/powerpoint/2010/main" val="2507952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D5C39-B5F3-0241-D1CF-5C1947CFF7FE}"/>
              </a:ext>
            </a:extLst>
          </p:cNvPr>
          <p:cNvSpPr>
            <a:spLocks noGrp="1"/>
          </p:cNvSpPr>
          <p:nvPr>
            <p:ph type="title"/>
          </p:nvPr>
        </p:nvSpPr>
        <p:spPr/>
        <p:txBody>
          <a:bodyPr/>
          <a:lstStyle/>
          <a:p>
            <a:r>
              <a:rPr lang="en-US" dirty="0"/>
              <a:t>before you go to the cloud</a:t>
            </a:r>
          </a:p>
        </p:txBody>
      </p:sp>
      <p:sp>
        <p:nvSpPr>
          <p:cNvPr id="3" name="Content Placeholder 2">
            <a:extLst>
              <a:ext uri="{FF2B5EF4-FFF2-40B4-BE49-F238E27FC236}">
                <a16:creationId xmlns:a16="http://schemas.microsoft.com/office/drawing/2014/main" id="{097DECB4-A5B1-3018-162A-76ECBEEA4471}"/>
              </a:ext>
            </a:extLst>
          </p:cNvPr>
          <p:cNvSpPr>
            <a:spLocks noGrp="1"/>
          </p:cNvSpPr>
          <p:nvPr>
            <p:ph idx="1"/>
          </p:nvPr>
        </p:nvSpPr>
        <p:spPr/>
        <p:txBody>
          <a:bodyPr>
            <a:normAutofit lnSpcReduction="10000"/>
          </a:bodyPr>
          <a:lstStyle/>
          <a:p>
            <a:r>
              <a:rPr lang="en-US" dirty="0"/>
              <a:t>Your crawler must be able to run continuously, restarting as necessary without operator intervention.</a:t>
            </a:r>
          </a:p>
          <a:p>
            <a:r>
              <a:rPr lang="en-US" dirty="0"/>
              <a:t>It can’t require that someone has to check in on it every hour on the hour 24x7.</a:t>
            </a:r>
          </a:p>
          <a:p>
            <a:r>
              <a:rPr lang="en-US" dirty="0"/>
              <a:t>Reliable is more important than fast in your crawler because no one is watching.</a:t>
            </a:r>
          </a:p>
          <a:p>
            <a:r>
              <a:rPr lang="en-US" dirty="0"/>
              <a:t>You can make bug fixes and other improvements but you won’t want to have to start over to make changes to the index.</a:t>
            </a:r>
          </a:p>
          <a:p>
            <a:r>
              <a:rPr lang="en-US" dirty="0"/>
              <a:t>You can continue to improve your ranker and front end right up until you demo, but you won’t be able to change what’s in the index.</a:t>
            </a:r>
          </a:p>
          <a:p>
            <a:endParaRPr lang="en-US" dirty="0"/>
          </a:p>
        </p:txBody>
      </p:sp>
      <p:sp>
        <p:nvSpPr>
          <p:cNvPr id="4" name="Slide Number Placeholder 3">
            <a:extLst>
              <a:ext uri="{FF2B5EF4-FFF2-40B4-BE49-F238E27FC236}">
                <a16:creationId xmlns:a16="http://schemas.microsoft.com/office/drawing/2014/main" id="{F8ED2CF1-1FD7-C48E-45A2-5E08E0DA4F2F}"/>
              </a:ext>
            </a:extLst>
          </p:cNvPr>
          <p:cNvSpPr>
            <a:spLocks noGrp="1"/>
          </p:cNvSpPr>
          <p:nvPr>
            <p:ph type="sldNum" sz="quarter" idx="12"/>
          </p:nvPr>
        </p:nvSpPr>
        <p:spPr/>
        <p:txBody>
          <a:bodyPr/>
          <a:lstStyle/>
          <a:p>
            <a:fld id="{F8D59B09-23C8-46BA-B508-CE17BADF421E}" type="slidenum">
              <a:rPr lang="en-US" smtClean="0"/>
              <a:pPr/>
              <a:t>12</a:t>
            </a:fld>
            <a:endParaRPr lang="en-US"/>
          </a:p>
        </p:txBody>
      </p:sp>
    </p:spTree>
    <p:extLst>
      <p:ext uri="{BB962C8B-B14F-4D97-AF65-F5344CB8AC3E}">
        <p14:creationId xmlns:p14="http://schemas.microsoft.com/office/powerpoint/2010/main" val="1235215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592D7-E795-F062-BB6D-7CD85897C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EE373-84C3-BADF-BB4B-9EB11AD18A08}"/>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9C842D52-E284-19C0-D822-5257804FD8A7}"/>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where you should be</a:t>
            </a:r>
          </a:p>
          <a:p>
            <a:pPr marL="514350" indent="-514350">
              <a:buFont typeface="+mj-lt"/>
              <a:buAutoNum type="arabicPeriod"/>
            </a:pPr>
            <a:r>
              <a:rPr lang="en-US" dirty="0">
                <a:solidFill>
                  <a:srgbClr val="C00000"/>
                </a:solidFill>
              </a:rPr>
              <a:t>how to be successful</a:t>
            </a:r>
          </a:p>
          <a:p>
            <a:pPr marL="514350" indent="-514350">
              <a:buFont typeface="+mj-lt"/>
              <a:buAutoNum type="arabicPeriod"/>
            </a:pPr>
            <a:r>
              <a:rPr lang="en-US" dirty="0"/>
              <a:t>ethics</a:t>
            </a:r>
          </a:p>
          <a:p>
            <a:pPr marL="514350" indent="-514350">
              <a:buFont typeface="+mj-lt"/>
              <a:buAutoNum type="arabicPeriod"/>
            </a:pPr>
            <a:r>
              <a:rPr lang="en-US" dirty="0"/>
              <a:t>the intersection of ethics and technology</a:t>
            </a:r>
          </a:p>
          <a:p>
            <a:endParaRPr lang="en-US" dirty="0"/>
          </a:p>
        </p:txBody>
      </p:sp>
      <p:sp>
        <p:nvSpPr>
          <p:cNvPr id="4" name="Slide Number Placeholder 3">
            <a:extLst>
              <a:ext uri="{FF2B5EF4-FFF2-40B4-BE49-F238E27FC236}">
                <a16:creationId xmlns:a16="http://schemas.microsoft.com/office/drawing/2014/main" id="{43F954C0-16DC-9DBE-4FDF-88E6B4397717}"/>
              </a:ext>
            </a:extLst>
          </p:cNvPr>
          <p:cNvSpPr>
            <a:spLocks noGrp="1"/>
          </p:cNvSpPr>
          <p:nvPr>
            <p:ph type="sldNum" sz="quarter" idx="12"/>
          </p:nvPr>
        </p:nvSpPr>
        <p:spPr/>
        <p:txBody>
          <a:bodyPr/>
          <a:lstStyle/>
          <a:p>
            <a:fld id="{F8D59B09-23C8-46BA-B508-CE17BADF421E}" type="slidenum">
              <a:rPr lang="en-US" smtClean="0"/>
              <a:pPr/>
              <a:t>13</a:t>
            </a:fld>
            <a:endParaRPr lang="en-US"/>
          </a:p>
        </p:txBody>
      </p:sp>
    </p:spTree>
    <p:extLst>
      <p:ext uri="{BB962C8B-B14F-4D97-AF65-F5344CB8AC3E}">
        <p14:creationId xmlns:p14="http://schemas.microsoft.com/office/powerpoint/2010/main" val="884062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DD561-7746-74F7-DC83-F1AD1BAFB97C}"/>
              </a:ext>
            </a:extLst>
          </p:cNvPr>
          <p:cNvSpPr>
            <a:spLocks noGrp="1"/>
          </p:cNvSpPr>
          <p:nvPr>
            <p:ph type="title"/>
          </p:nvPr>
        </p:nvSpPr>
        <p:spPr/>
        <p:txBody>
          <a:bodyPr/>
          <a:lstStyle/>
          <a:p>
            <a:r>
              <a:rPr lang="en-US" dirty="0"/>
              <a:t>it’s hard</a:t>
            </a:r>
          </a:p>
        </p:txBody>
      </p:sp>
      <p:sp>
        <p:nvSpPr>
          <p:cNvPr id="3" name="Content Placeholder 2">
            <a:extLst>
              <a:ext uri="{FF2B5EF4-FFF2-40B4-BE49-F238E27FC236}">
                <a16:creationId xmlns:a16="http://schemas.microsoft.com/office/drawing/2014/main" id="{0717D26E-6D33-BCFA-258E-D554A7B519E7}"/>
              </a:ext>
            </a:extLst>
          </p:cNvPr>
          <p:cNvSpPr>
            <a:spLocks noGrp="1"/>
          </p:cNvSpPr>
          <p:nvPr>
            <p:ph idx="1"/>
          </p:nvPr>
        </p:nvSpPr>
        <p:spPr/>
        <p:txBody>
          <a:bodyPr>
            <a:normAutofit/>
          </a:bodyPr>
          <a:lstStyle/>
          <a:p>
            <a:r>
              <a:rPr lang="en-US" dirty="0"/>
              <a:t>Some of you are experiencing anxiety, especially if this class has felt like drinking from a firehose.</a:t>
            </a:r>
          </a:p>
          <a:p>
            <a:r>
              <a:rPr lang="en-US" dirty="0"/>
              <a:t>Two teams lost members and are down to 5.</a:t>
            </a:r>
          </a:p>
          <a:p>
            <a:r>
              <a:rPr lang="en-US" dirty="0"/>
              <a:t>At least one team is dealing with a slacker.</a:t>
            </a:r>
          </a:p>
          <a:p>
            <a:r>
              <a:rPr lang="en-US" dirty="0">
                <a:solidFill>
                  <a:srgbClr val="C00000"/>
                </a:solidFill>
              </a:rPr>
              <a:t>The class is hard and it can feel overwhelming.</a:t>
            </a:r>
          </a:p>
          <a:p>
            <a:r>
              <a:rPr lang="en-US" dirty="0"/>
              <a:t> </a:t>
            </a:r>
          </a:p>
        </p:txBody>
      </p:sp>
      <p:sp>
        <p:nvSpPr>
          <p:cNvPr id="4" name="Slide Number Placeholder 3">
            <a:extLst>
              <a:ext uri="{FF2B5EF4-FFF2-40B4-BE49-F238E27FC236}">
                <a16:creationId xmlns:a16="http://schemas.microsoft.com/office/drawing/2014/main" id="{AE0334B4-4DEC-8B67-B267-4F69AA2E2AF7}"/>
              </a:ext>
            </a:extLst>
          </p:cNvPr>
          <p:cNvSpPr>
            <a:spLocks noGrp="1"/>
          </p:cNvSpPr>
          <p:nvPr>
            <p:ph type="sldNum" sz="quarter" idx="12"/>
          </p:nvPr>
        </p:nvSpPr>
        <p:spPr/>
        <p:txBody>
          <a:bodyPr/>
          <a:lstStyle/>
          <a:p>
            <a:fld id="{F8D59B09-23C8-46BA-B508-CE17BADF421E}" type="slidenum">
              <a:rPr lang="en-US" smtClean="0"/>
              <a:pPr/>
              <a:t>14</a:t>
            </a:fld>
            <a:endParaRPr lang="en-US"/>
          </a:p>
        </p:txBody>
      </p:sp>
    </p:spTree>
    <p:extLst>
      <p:ext uri="{BB962C8B-B14F-4D97-AF65-F5344CB8AC3E}">
        <p14:creationId xmlns:p14="http://schemas.microsoft.com/office/powerpoint/2010/main" val="341555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80D38-47B0-CE20-56A9-15BAE78F6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47D49-C03F-8512-9AAC-F0DDDE160B0F}"/>
              </a:ext>
            </a:extLst>
          </p:cNvPr>
          <p:cNvSpPr>
            <a:spLocks noGrp="1"/>
          </p:cNvSpPr>
          <p:nvPr>
            <p:ph type="title"/>
          </p:nvPr>
        </p:nvSpPr>
        <p:spPr/>
        <p:txBody>
          <a:bodyPr/>
          <a:lstStyle/>
          <a:p>
            <a:r>
              <a:rPr lang="en-US" dirty="0"/>
              <a:t>here’s what I know</a:t>
            </a:r>
          </a:p>
        </p:txBody>
      </p:sp>
      <p:sp>
        <p:nvSpPr>
          <p:cNvPr id="3" name="Content Placeholder 2">
            <a:extLst>
              <a:ext uri="{FF2B5EF4-FFF2-40B4-BE49-F238E27FC236}">
                <a16:creationId xmlns:a16="http://schemas.microsoft.com/office/drawing/2014/main" id="{CF114C67-A787-9356-8DAC-3FCBBC6EF11C}"/>
              </a:ext>
            </a:extLst>
          </p:cNvPr>
          <p:cNvSpPr>
            <a:spLocks noGrp="1"/>
          </p:cNvSpPr>
          <p:nvPr>
            <p:ph idx="1"/>
          </p:nvPr>
        </p:nvSpPr>
        <p:spPr>
          <a:xfrm>
            <a:off x="1738116" y="1600200"/>
            <a:ext cx="6948684" cy="4525963"/>
          </a:xfrm>
        </p:spPr>
        <p:txBody>
          <a:bodyPr>
            <a:normAutofit/>
          </a:bodyPr>
          <a:lstStyle/>
          <a:p>
            <a:r>
              <a:rPr lang="en-US" dirty="0"/>
              <a:t>Every team and every one of you will succeed.</a:t>
            </a:r>
          </a:p>
          <a:p>
            <a:r>
              <a:rPr lang="en-US" dirty="0"/>
              <a:t>But you need to work as a team and do your part.</a:t>
            </a:r>
          </a:p>
          <a:p>
            <a:r>
              <a:rPr lang="en-US" dirty="0"/>
              <a:t>It’s important to be a really good teammate.</a:t>
            </a:r>
          </a:p>
          <a:p>
            <a:r>
              <a:rPr lang="en-US" dirty="0">
                <a:solidFill>
                  <a:srgbClr val="C00000"/>
                </a:solidFill>
              </a:rPr>
              <a:t>And it should be fun.</a:t>
            </a:r>
          </a:p>
        </p:txBody>
      </p:sp>
      <p:sp>
        <p:nvSpPr>
          <p:cNvPr id="4" name="Slide Number Placeholder 3">
            <a:extLst>
              <a:ext uri="{FF2B5EF4-FFF2-40B4-BE49-F238E27FC236}">
                <a16:creationId xmlns:a16="http://schemas.microsoft.com/office/drawing/2014/main" id="{1EE54D2D-966A-5306-4497-743A42AB5D8A}"/>
              </a:ext>
            </a:extLst>
          </p:cNvPr>
          <p:cNvSpPr>
            <a:spLocks noGrp="1"/>
          </p:cNvSpPr>
          <p:nvPr>
            <p:ph type="sldNum" sz="quarter" idx="12"/>
          </p:nvPr>
        </p:nvSpPr>
        <p:spPr/>
        <p:txBody>
          <a:bodyPr/>
          <a:lstStyle/>
          <a:p>
            <a:fld id="{F8D59B09-23C8-46BA-B508-CE17BADF421E}" type="slidenum">
              <a:rPr lang="en-US" smtClean="0"/>
              <a:pPr/>
              <a:t>15</a:t>
            </a:fld>
            <a:endParaRPr lang="en-US"/>
          </a:p>
        </p:txBody>
      </p:sp>
    </p:spTree>
    <p:extLst>
      <p:ext uri="{BB962C8B-B14F-4D97-AF65-F5344CB8AC3E}">
        <p14:creationId xmlns:p14="http://schemas.microsoft.com/office/powerpoint/2010/main" val="93934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99DD-5A5C-CFBD-9CC6-4C2EB585F971}"/>
              </a:ext>
            </a:extLst>
          </p:cNvPr>
          <p:cNvSpPr>
            <a:spLocks noGrp="1"/>
          </p:cNvSpPr>
          <p:nvPr>
            <p:ph type="title"/>
          </p:nvPr>
        </p:nvSpPr>
        <p:spPr/>
        <p:txBody>
          <a:bodyPr/>
          <a:lstStyle/>
          <a:p>
            <a:r>
              <a:rPr lang="en-US" dirty="0"/>
              <a:t>how to be successful</a:t>
            </a:r>
          </a:p>
        </p:txBody>
      </p:sp>
      <p:sp>
        <p:nvSpPr>
          <p:cNvPr id="3" name="Content Placeholder 2">
            <a:extLst>
              <a:ext uri="{FF2B5EF4-FFF2-40B4-BE49-F238E27FC236}">
                <a16:creationId xmlns:a16="http://schemas.microsoft.com/office/drawing/2014/main" id="{1256A8E9-09EB-D46E-71BB-705EB789DB1E}"/>
              </a:ext>
            </a:extLst>
          </p:cNvPr>
          <p:cNvSpPr>
            <a:spLocks noGrp="1"/>
          </p:cNvSpPr>
          <p:nvPr>
            <p:ph idx="1"/>
          </p:nvPr>
        </p:nvSpPr>
        <p:spPr>
          <a:xfrm>
            <a:off x="457200" y="1600200"/>
            <a:ext cx="8229600" cy="4664574"/>
          </a:xfrm>
        </p:spPr>
        <p:txBody>
          <a:bodyPr>
            <a:normAutofit fontScale="92500" lnSpcReduction="10000"/>
          </a:bodyPr>
          <a:lstStyle/>
          <a:p>
            <a:pPr>
              <a:spcAft>
                <a:spcPts val="1500"/>
              </a:spcAft>
            </a:pPr>
            <a:r>
              <a:rPr lang="en-US" dirty="0"/>
              <a:t>You will be asked, at the end, to rate your teammates on the following attributes.</a:t>
            </a:r>
          </a:p>
          <a:p>
            <a:pPr marL="457200" indent="-457200">
              <a:spcBef>
                <a:spcPts val="0"/>
              </a:spcBef>
              <a:buFont typeface="+mj-lt"/>
              <a:buAutoNum type="arabicPeriod"/>
            </a:pPr>
            <a:r>
              <a:rPr lang="en-US" dirty="0"/>
              <a:t>Sets high standards and delivers high quality.</a:t>
            </a:r>
          </a:p>
          <a:p>
            <a:pPr marL="457200" indent="-457200">
              <a:spcBef>
                <a:spcPts val="0"/>
              </a:spcBef>
              <a:buFont typeface="+mj-lt"/>
              <a:buAutoNum type="arabicPeriod"/>
            </a:pPr>
            <a:r>
              <a:rPr lang="en-US" dirty="0"/>
              <a:t>Treats others with respect and respects their boundaries.</a:t>
            </a:r>
          </a:p>
          <a:p>
            <a:pPr marL="457200" indent="-457200">
              <a:spcBef>
                <a:spcPts val="0"/>
              </a:spcBef>
              <a:buFont typeface="+mj-lt"/>
              <a:buAutoNum type="arabicPeriod"/>
            </a:pPr>
            <a:r>
              <a:rPr lang="en-US" dirty="0"/>
              <a:t>Listens to and encourages others' ideas.</a:t>
            </a:r>
          </a:p>
          <a:p>
            <a:pPr marL="457200" indent="-457200">
              <a:spcBef>
                <a:spcPts val="0"/>
              </a:spcBef>
              <a:buFont typeface="+mj-lt"/>
              <a:buAutoNum type="arabicPeriod"/>
            </a:pPr>
            <a:r>
              <a:rPr lang="en-US" dirty="0"/>
              <a:t>Is cooperative.</a:t>
            </a:r>
          </a:p>
          <a:p>
            <a:pPr marL="457200" indent="-457200">
              <a:spcBef>
                <a:spcPts val="0"/>
              </a:spcBef>
              <a:buFont typeface="+mj-lt"/>
              <a:buAutoNum type="arabicPeriod"/>
            </a:pPr>
            <a:r>
              <a:rPr lang="en-US" dirty="0"/>
              <a:t>Is reliable, shows up, answers emails, delivers on time.            </a:t>
            </a:r>
          </a:p>
          <a:p>
            <a:pPr marL="457200" indent="-457200">
              <a:spcBef>
                <a:spcPts val="0"/>
              </a:spcBef>
              <a:buFont typeface="+mj-lt"/>
              <a:buAutoNum type="arabicPeriod"/>
            </a:pPr>
            <a:r>
              <a:rPr lang="en-US" dirty="0"/>
              <a:t>Contributed lots of helpful ideas.</a:t>
            </a:r>
          </a:p>
          <a:p>
            <a:pPr marL="457200" indent="-457200">
              <a:spcBef>
                <a:spcPts val="0"/>
              </a:spcBef>
              <a:buFont typeface="+mj-lt"/>
              <a:buAutoNum type="arabicPeriod"/>
            </a:pPr>
            <a:r>
              <a:rPr lang="en-US" dirty="0"/>
              <a:t>Responds constructively to suggestions or criticism.</a:t>
            </a:r>
          </a:p>
          <a:p>
            <a:pPr marL="457200" indent="-457200">
              <a:spcBef>
                <a:spcPts val="0"/>
              </a:spcBef>
              <a:buFont typeface="+mj-lt"/>
              <a:buAutoNum type="arabicPeriod"/>
            </a:pPr>
            <a:r>
              <a:rPr lang="en-US" dirty="0"/>
              <a:t>Really stepped up to do their share of the work.</a:t>
            </a:r>
          </a:p>
          <a:p>
            <a:pPr marL="457200" indent="-457200">
              <a:spcBef>
                <a:spcPts val="0"/>
              </a:spcBef>
              <a:buFont typeface="+mj-lt"/>
              <a:buAutoNum type="arabicPeriod"/>
            </a:pPr>
            <a:r>
              <a:rPr lang="en-US" dirty="0"/>
              <a:t>Is an excellent teammate.</a:t>
            </a:r>
          </a:p>
          <a:p>
            <a:r>
              <a:rPr lang="en-US" dirty="0"/>
              <a:t>If you do these things now, you will be successful and your team will be successful.</a:t>
            </a:r>
          </a:p>
        </p:txBody>
      </p:sp>
      <p:sp>
        <p:nvSpPr>
          <p:cNvPr id="4" name="Slide Number Placeholder 3">
            <a:extLst>
              <a:ext uri="{FF2B5EF4-FFF2-40B4-BE49-F238E27FC236}">
                <a16:creationId xmlns:a16="http://schemas.microsoft.com/office/drawing/2014/main" id="{0FE13370-1E8D-6551-129F-7A63A6A033FB}"/>
              </a:ext>
            </a:extLst>
          </p:cNvPr>
          <p:cNvSpPr>
            <a:spLocks noGrp="1"/>
          </p:cNvSpPr>
          <p:nvPr>
            <p:ph type="sldNum" sz="quarter" idx="12"/>
          </p:nvPr>
        </p:nvSpPr>
        <p:spPr/>
        <p:txBody>
          <a:bodyPr/>
          <a:lstStyle/>
          <a:p>
            <a:fld id="{F8D59B09-23C8-46BA-B508-CE17BADF421E}" type="slidenum">
              <a:rPr lang="en-US" smtClean="0"/>
              <a:pPr/>
              <a:t>16</a:t>
            </a:fld>
            <a:endParaRPr lang="en-US"/>
          </a:p>
        </p:txBody>
      </p:sp>
    </p:spTree>
    <p:extLst>
      <p:ext uri="{BB962C8B-B14F-4D97-AF65-F5344CB8AC3E}">
        <p14:creationId xmlns:p14="http://schemas.microsoft.com/office/powerpoint/2010/main" val="1144733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EF9CA-BBB9-2267-E035-6F36A9DDD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D58719-50C2-DDB6-A3F2-751EC06A562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76C19CE-AC02-F416-79C6-F8B314098980}"/>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where you should be</a:t>
            </a:r>
          </a:p>
          <a:p>
            <a:pPr marL="514350" indent="-514350">
              <a:buFont typeface="+mj-lt"/>
              <a:buAutoNum type="arabicPeriod"/>
            </a:pPr>
            <a:r>
              <a:rPr lang="en-US" dirty="0">
                <a:solidFill>
                  <a:schemeClr val="bg1">
                    <a:lumMod val="75000"/>
                  </a:schemeClr>
                </a:solidFill>
              </a:rPr>
              <a:t>how to be successful</a:t>
            </a:r>
          </a:p>
          <a:p>
            <a:pPr marL="514350" indent="-514350">
              <a:buFont typeface="+mj-lt"/>
              <a:buAutoNum type="arabicPeriod"/>
            </a:pPr>
            <a:r>
              <a:rPr lang="en-US" dirty="0">
                <a:solidFill>
                  <a:srgbClr val="C00000"/>
                </a:solidFill>
              </a:rPr>
              <a:t>ethics</a:t>
            </a:r>
          </a:p>
          <a:p>
            <a:pPr marL="514350" indent="-514350">
              <a:buFont typeface="+mj-lt"/>
              <a:buAutoNum type="arabicPeriod"/>
            </a:pPr>
            <a:r>
              <a:rPr lang="en-US" dirty="0"/>
              <a:t>the intersection of ethics and technology</a:t>
            </a:r>
          </a:p>
          <a:p>
            <a:endParaRPr lang="en-US" dirty="0"/>
          </a:p>
        </p:txBody>
      </p:sp>
      <p:sp>
        <p:nvSpPr>
          <p:cNvPr id="4" name="Slide Number Placeholder 3">
            <a:extLst>
              <a:ext uri="{FF2B5EF4-FFF2-40B4-BE49-F238E27FC236}">
                <a16:creationId xmlns:a16="http://schemas.microsoft.com/office/drawing/2014/main" id="{FE84A180-EF7B-8D75-3308-3FF9358DC834}"/>
              </a:ext>
            </a:extLst>
          </p:cNvPr>
          <p:cNvSpPr>
            <a:spLocks noGrp="1"/>
          </p:cNvSpPr>
          <p:nvPr>
            <p:ph type="sldNum" sz="quarter" idx="12"/>
          </p:nvPr>
        </p:nvSpPr>
        <p:spPr/>
        <p:txBody>
          <a:bodyPr/>
          <a:lstStyle/>
          <a:p>
            <a:fld id="{F8D59B09-23C8-46BA-B508-CE17BADF421E}" type="slidenum">
              <a:rPr lang="en-US" smtClean="0"/>
              <a:pPr/>
              <a:t>17</a:t>
            </a:fld>
            <a:endParaRPr lang="en-US"/>
          </a:p>
        </p:txBody>
      </p:sp>
    </p:spTree>
    <p:extLst>
      <p:ext uri="{BB962C8B-B14F-4D97-AF65-F5344CB8AC3E}">
        <p14:creationId xmlns:p14="http://schemas.microsoft.com/office/powerpoint/2010/main" val="3708044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2500"/>
              </a:spcBef>
              <a:buNone/>
            </a:pPr>
            <a:r>
              <a:rPr lang="en-US" dirty="0"/>
              <a:t>You spot a valuable painting at a garage sale for $1.  Can you keep that knowledge secret and buy it for $1?</a:t>
            </a:r>
          </a:p>
          <a:p>
            <a:pPr marL="0" indent="0">
              <a:spcBef>
                <a:spcPts val="2500"/>
              </a:spcBef>
              <a:buNone/>
            </a:pPr>
            <a:r>
              <a:rPr lang="en-US" i="1" dirty="0"/>
              <a:t>Probably.  But not always.</a:t>
            </a:r>
          </a:p>
          <a:p>
            <a:pPr marL="0" indent="0">
              <a:buNone/>
            </a:pPr>
            <a:endParaRPr lang="en-US" dirty="0"/>
          </a:p>
        </p:txBody>
      </p:sp>
    </p:spTree>
    <p:extLst>
      <p:ext uri="{BB962C8B-B14F-4D97-AF65-F5344CB8AC3E}">
        <p14:creationId xmlns:p14="http://schemas.microsoft.com/office/powerpoint/2010/main" val="157479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2500"/>
              </a:spcBef>
              <a:buNone/>
            </a:pPr>
            <a:r>
              <a:rPr lang="en-US" dirty="0"/>
              <a:t>What if you’re an art expert, the seller is aware you’re an expert and he’s asked you if it’s worth anything?</a:t>
            </a:r>
          </a:p>
          <a:p>
            <a:pPr marL="0" indent="0">
              <a:spcBef>
                <a:spcPts val="2500"/>
              </a:spcBef>
              <a:buNone/>
            </a:pPr>
            <a:r>
              <a:rPr lang="en-US" i="1" dirty="0"/>
              <a:t>He’s relying on you to offer an expert opinion.  Whether it’s legal or not, you probably shouldn’t lie.</a:t>
            </a:r>
          </a:p>
        </p:txBody>
      </p:sp>
    </p:spTree>
    <p:extLst>
      <p:ext uri="{BB962C8B-B14F-4D97-AF65-F5344CB8AC3E}">
        <p14:creationId xmlns:p14="http://schemas.microsoft.com/office/powerpoint/2010/main" val="49324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2500"/>
              </a:spcBef>
              <a:buNone/>
            </a:pPr>
            <a:r>
              <a:rPr lang="en-US" dirty="0"/>
              <a:t>You’re selling a house and  you know the roof leaks and it has carpenter ants.  Must you disclose?</a:t>
            </a:r>
          </a:p>
          <a:p>
            <a:pPr marL="0" indent="0">
              <a:spcBef>
                <a:spcPts val="2500"/>
              </a:spcBef>
              <a:buNone/>
            </a:pPr>
            <a:r>
              <a:rPr lang="en-US" i="1" dirty="0"/>
              <a:t>Yes.  In most (all?) states you must disclose this by law.</a:t>
            </a:r>
          </a:p>
        </p:txBody>
      </p:sp>
    </p:spTree>
    <p:extLst>
      <p:ext uri="{BB962C8B-B14F-4D97-AF65-F5344CB8AC3E}">
        <p14:creationId xmlns:p14="http://schemas.microsoft.com/office/powerpoint/2010/main" val="326494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2500"/>
              </a:spcBef>
              <a:buNone/>
            </a:pPr>
            <a:r>
              <a:rPr lang="en-US" dirty="0"/>
              <a:t>You’re selling a house with a history:  A previous occupant was murdered and there have been stories about ghosts.  Must you disclose?</a:t>
            </a:r>
          </a:p>
          <a:p>
            <a:pPr>
              <a:spcBef>
                <a:spcPts val="2500"/>
              </a:spcBef>
            </a:pPr>
            <a:r>
              <a:rPr lang="en-US" i="1" dirty="0"/>
              <a:t>Deaths from natural causes do not have to be disclosed.  But each state is different re: suicides, accidents and violent deaths. If it’s related to the property, e.g., a drowning in the swimming pool, it has to be disclosed.</a:t>
            </a:r>
          </a:p>
          <a:p>
            <a:pPr>
              <a:spcBef>
                <a:spcPts val="2500"/>
              </a:spcBef>
            </a:pPr>
            <a:r>
              <a:rPr lang="en-US" i="1" dirty="0"/>
              <a:t>Believe it or not, you may also be required to disclose the possibility of ghosts as a “phenomena stigma”.</a:t>
            </a:r>
          </a:p>
        </p:txBody>
      </p:sp>
    </p:spTree>
    <p:extLst>
      <p:ext uri="{BB962C8B-B14F-4D97-AF65-F5344CB8AC3E}">
        <p14:creationId xmlns:p14="http://schemas.microsoft.com/office/powerpoint/2010/main" val="251068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2500"/>
              </a:spcBef>
              <a:buNone/>
            </a:pPr>
            <a:r>
              <a:rPr lang="en-US" dirty="0"/>
              <a:t>You own a coffee shop promising “the world’s best coffee.”  It’s not that great.  Can you get in trouble for making a false claim?</a:t>
            </a:r>
          </a:p>
          <a:p>
            <a:pPr marL="0" indent="0">
              <a:spcBef>
                <a:spcPts val="2500"/>
              </a:spcBef>
              <a:buNone/>
            </a:pPr>
            <a:r>
              <a:rPr lang="en-US" i="1" dirty="0"/>
              <a:t>No, this is protected as “puffery”, a promotional claim expressing a subjective view that no “reasonable person” would take literally.</a:t>
            </a:r>
          </a:p>
        </p:txBody>
      </p:sp>
    </p:spTree>
    <p:extLst>
      <p:ext uri="{BB962C8B-B14F-4D97-AF65-F5344CB8AC3E}">
        <p14:creationId xmlns:p14="http://schemas.microsoft.com/office/powerpoint/2010/main" val="17955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6CC0FE-77F5-4FD7-A6ED-5F2EC2101A3B}"/>
              </a:ext>
            </a:extLst>
          </p:cNvPr>
          <p:cNvPicPr>
            <a:picLocks noChangeAspect="1"/>
          </p:cNvPicPr>
          <p:nvPr/>
        </p:nvPicPr>
        <p:blipFill>
          <a:blip r:embed="rId2"/>
          <a:stretch>
            <a:fillRect/>
          </a:stretch>
        </p:blipFill>
        <p:spPr>
          <a:xfrm>
            <a:off x="2667000" y="690265"/>
            <a:ext cx="6259586" cy="5386539"/>
          </a:xfrm>
          <a:prstGeom prst="rect">
            <a:avLst/>
          </a:prstGeom>
        </p:spPr>
      </p:pic>
      <p:sp>
        <p:nvSpPr>
          <p:cNvPr id="4" name="TextBox 3">
            <a:extLst>
              <a:ext uri="{FF2B5EF4-FFF2-40B4-BE49-F238E27FC236}">
                <a16:creationId xmlns:a16="http://schemas.microsoft.com/office/drawing/2014/main" id="{FC50D0F3-40D4-4A78-85B6-58BBF07953AA}"/>
              </a:ext>
            </a:extLst>
          </p:cNvPr>
          <p:cNvSpPr txBox="1"/>
          <p:nvPr/>
        </p:nvSpPr>
        <p:spPr>
          <a:xfrm>
            <a:off x="381000" y="690265"/>
            <a:ext cx="2133600" cy="4824398"/>
          </a:xfrm>
          <a:prstGeom prst="rect">
            <a:avLst/>
          </a:prstGeom>
          <a:noFill/>
        </p:spPr>
        <p:txBody>
          <a:bodyPr wrap="square" rtlCol="0">
            <a:spAutoFit/>
          </a:bodyPr>
          <a:lstStyle/>
          <a:p>
            <a:pPr>
              <a:spcBef>
                <a:spcPts val="1500"/>
              </a:spcBef>
            </a:pPr>
            <a:r>
              <a:rPr lang="en-US" dirty="0"/>
              <a:t>A surprise use of the puffery defense.</a:t>
            </a:r>
          </a:p>
          <a:p>
            <a:pPr>
              <a:spcBef>
                <a:spcPts val="1500"/>
              </a:spcBef>
            </a:pPr>
            <a:r>
              <a:rPr lang="en-US" dirty="0"/>
              <a:t>Powell is being sued for $1.3B by Dominion Voting Systems.</a:t>
            </a:r>
          </a:p>
          <a:p>
            <a:pPr>
              <a:spcBef>
                <a:spcPts val="1500"/>
              </a:spcBef>
            </a:pPr>
            <a:r>
              <a:rPr lang="en-US" b="0" i="0" dirty="0">
                <a:solidFill>
                  <a:srgbClr val="2C2C2C"/>
                </a:solidFill>
                <a:effectLst/>
                <a:latin typeface="FreightText"/>
              </a:rPr>
              <a:t>She claimed that the company was created in Venezuela to rig elections for Hugo Chavez, who died 8 years earlier.</a:t>
            </a:r>
          </a:p>
          <a:p>
            <a:pPr>
              <a:spcBef>
                <a:spcPts val="1500"/>
              </a:spcBef>
            </a:pPr>
            <a:r>
              <a:rPr lang="en-US" dirty="0">
                <a:solidFill>
                  <a:srgbClr val="2C2C2C"/>
                </a:solidFill>
                <a:latin typeface="FreightText"/>
              </a:rPr>
              <a:t>She eventually plead guilty in the Georgia RICO case.</a:t>
            </a:r>
            <a:endParaRPr lang="en-US" dirty="0"/>
          </a:p>
        </p:txBody>
      </p:sp>
    </p:spTree>
    <p:extLst>
      <p:ext uri="{BB962C8B-B14F-4D97-AF65-F5344CB8AC3E}">
        <p14:creationId xmlns:p14="http://schemas.microsoft.com/office/powerpoint/2010/main" val="2857939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2500"/>
              </a:spcBef>
              <a:buNone/>
            </a:pPr>
            <a:r>
              <a:rPr lang="en-US" dirty="0"/>
              <a:t>A woman is being beaten right outside your door and you see it happen.  What should you do?</a:t>
            </a:r>
          </a:p>
          <a:p>
            <a:pPr marL="0" indent="0">
              <a:spcBef>
                <a:spcPts val="2500"/>
              </a:spcBef>
              <a:buNone/>
            </a:pPr>
            <a:r>
              <a:rPr lang="en-US" i="1" dirty="0"/>
              <a:t>Sadly, most people do nothing.  Sometimes, there is nothing they can do.</a:t>
            </a:r>
          </a:p>
        </p:txBody>
      </p:sp>
    </p:spTree>
    <p:extLst>
      <p:ext uri="{BB962C8B-B14F-4D97-AF65-F5344CB8AC3E}">
        <p14:creationId xmlns:p14="http://schemas.microsoft.com/office/powerpoint/2010/main" val="185677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DBDC77-6DD6-4986-ADBA-8D2117BAA9F6}"/>
              </a:ext>
            </a:extLst>
          </p:cNvPr>
          <p:cNvPicPr>
            <a:picLocks noChangeAspect="1"/>
          </p:cNvPicPr>
          <p:nvPr/>
        </p:nvPicPr>
        <p:blipFill>
          <a:blip r:embed="rId2"/>
          <a:stretch>
            <a:fillRect/>
          </a:stretch>
        </p:blipFill>
        <p:spPr>
          <a:xfrm>
            <a:off x="3124200" y="381000"/>
            <a:ext cx="5334510" cy="6431526"/>
          </a:xfrm>
          <a:prstGeom prst="rect">
            <a:avLst/>
          </a:prstGeom>
        </p:spPr>
      </p:pic>
      <p:sp>
        <p:nvSpPr>
          <p:cNvPr id="6" name="TextBox 5">
            <a:extLst>
              <a:ext uri="{FF2B5EF4-FFF2-40B4-BE49-F238E27FC236}">
                <a16:creationId xmlns:a16="http://schemas.microsoft.com/office/drawing/2014/main" id="{3753B9A8-F070-4881-8045-307B3422598C}"/>
              </a:ext>
            </a:extLst>
          </p:cNvPr>
          <p:cNvSpPr txBox="1"/>
          <p:nvPr/>
        </p:nvSpPr>
        <p:spPr>
          <a:xfrm>
            <a:off x="304800" y="533400"/>
            <a:ext cx="2667000" cy="4355038"/>
          </a:xfrm>
          <a:prstGeom prst="rect">
            <a:avLst/>
          </a:prstGeom>
          <a:noFill/>
        </p:spPr>
        <p:txBody>
          <a:bodyPr wrap="square" rtlCol="0">
            <a:spAutoFit/>
          </a:bodyPr>
          <a:lstStyle/>
          <a:p>
            <a:pPr>
              <a:spcBef>
                <a:spcPts val="1500"/>
              </a:spcBef>
            </a:pPr>
            <a:r>
              <a:rPr lang="en-US" dirty="0"/>
              <a:t>The shocking story of Kitty Genovese who was murdered in Queens, NY, while 38 witnesses listened to her screams but did nothing.</a:t>
            </a:r>
          </a:p>
          <a:p>
            <a:pPr>
              <a:spcBef>
                <a:spcPts val="1500"/>
              </a:spcBef>
            </a:pPr>
            <a:r>
              <a:rPr lang="en-US" dirty="0"/>
              <a:t>She was returning from work around 2:30 am on Mar 13, 1964 when a man with a knife grabbed her and stabbed her while she screamed.</a:t>
            </a:r>
          </a:p>
          <a:p>
            <a:pPr>
              <a:spcBef>
                <a:spcPts val="1500"/>
              </a:spcBef>
            </a:pPr>
            <a:r>
              <a:rPr lang="en-US" dirty="0"/>
              <a:t>This was on the front page of The New York Times.</a:t>
            </a:r>
          </a:p>
        </p:txBody>
      </p:sp>
    </p:spTree>
    <p:extLst>
      <p:ext uri="{BB962C8B-B14F-4D97-AF65-F5344CB8AC3E}">
        <p14:creationId xmlns:p14="http://schemas.microsoft.com/office/powerpoint/2010/main" val="3515650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581454-8AC3-496C-9888-8930C2F3BF95}"/>
              </a:ext>
            </a:extLst>
          </p:cNvPr>
          <p:cNvPicPr>
            <a:picLocks noChangeAspect="1"/>
          </p:cNvPicPr>
          <p:nvPr/>
        </p:nvPicPr>
        <p:blipFill>
          <a:blip r:embed="rId2"/>
          <a:stretch>
            <a:fillRect/>
          </a:stretch>
        </p:blipFill>
        <p:spPr>
          <a:xfrm>
            <a:off x="2743200" y="457200"/>
            <a:ext cx="6060844" cy="5737185"/>
          </a:xfrm>
          <a:prstGeom prst="rect">
            <a:avLst/>
          </a:prstGeom>
        </p:spPr>
      </p:pic>
      <p:sp>
        <p:nvSpPr>
          <p:cNvPr id="4" name="TextBox 3">
            <a:extLst>
              <a:ext uri="{FF2B5EF4-FFF2-40B4-BE49-F238E27FC236}">
                <a16:creationId xmlns:a16="http://schemas.microsoft.com/office/drawing/2014/main" id="{06622801-96E0-4F84-8518-D0FA26419C3E}"/>
              </a:ext>
            </a:extLst>
          </p:cNvPr>
          <p:cNvSpPr txBox="1"/>
          <p:nvPr/>
        </p:nvSpPr>
        <p:spPr>
          <a:xfrm>
            <a:off x="304800" y="533400"/>
            <a:ext cx="2286000" cy="923330"/>
          </a:xfrm>
          <a:prstGeom prst="rect">
            <a:avLst/>
          </a:prstGeom>
          <a:noFill/>
        </p:spPr>
        <p:txBody>
          <a:bodyPr wrap="square" rtlCol="0">
            <a:spAutoFit/>
          </a:bodyPr>
          <a:lstStyle/>
          <a:p>
            <a:pPr>
              <a:spcBef>
                <a:spcPts val="1500"/>
              </a:spcBef>
            </a:pPr>
            <a:r>
              <a:rPr lang="en-US" dirty="0"/>
              <a:t>The doormen who watched from inside have been fired.</a:t>
            </a:r>
          </a:p>
        </p:txBody>
      </p:sp>
    </p:spTree>
    <p:extLst>
      <p:ext uri="{BB962C8B-B14F-4D97-AF65-F5344CB8AC3E}">
        <p14:creationId xmlns:p14="http://schemas.microsoft.com/office/powerpoint/2010/main" val="52625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a:t>
            </a:r>
          </a:p>
        </p:txBody>
      </p:sp>
      <p:sp>
        <p:nvSpPr>
          <p:cNvPr id="3" name="Content Placeholder 2"/>
          <p:cNvSpPr>
            <a:spLocks noGrp="1"/>
          </p:cNvSpPr>
          <p:nvPr>
            <p:ph idx="1"/>
          </p:nvPr>
        </p:nvSpPr>
        <p:spPr/>
        <p:txBody>
          <a:bodyPr/>
          <a:lstStyle/>
          <a:p>
            <a:r>
              <a:rPr lang="en-US" dirty="0"/>
              <a:t>What does it mean to be fair?</a:t>
            </a:r>
          </a:p>
          <a:p>
            <a:r>
              <a:rPr lang="en-US" dirty="0"/>
              <a:t>What does it mean to be ethical?</a:t>
            </a:r>
          </a:p>
          <a:p>
            <a:r>
              <a:rPr lang="en-US" dirty="0"/>
              <a:t>When do you have specific duties, e.g., a duty to disclose?</a:t>
            </a:r>
          </a:p>
        </p:txBody>
      </p:sp>
    </p:spTree>
    <p:extLst>
      <p:ext uri="{BB962C8B-B14F-4D97-AF65-F5344CB8AC3E}">
        <p14:creationId xmlns:p14="http://schemas.microsoft.com/office/powerpoint/2010/main" val="1769070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it mean to be fair?</a:t>
            </a:r>
          </a:p>
        </p:txBody>
      </p:sp>
    </p:spTree>
    <p:extLst>
      <p:ext uri="{BB962C8B-B14F-4D97-AF65-F5344CB8AC3E}">
        <p14:creationId xmlns:p14="http://schemas.microsoft.com/office/powerpoint/2010/main" val="864932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it mean to be fair?</a:t>
            </a:r>
          </a:p>
        </p:txBody>
      </p:sp>
      <p:sp>
        <p:nvSpPr>
          <p:cNvPr id="5" name="Content Placeholder 4"/>
          <p:cNvSpPr>
            <a:spLocks noGrp="1"/>
          </p:cNvSpPr>
          <p:nvPr>
            <p:ph idx="1"/>
          </p:nvPr>
        </p:nvSpPr>
        <p:spPr>
          <a:xfrm>
            <a:off x="1524000" y="1676400"/>
            <a:ext cx="6248400" cy="4525963"/>
          </a:xfrm>
        </p:spPr>
        <p:txBody>
          <a:bodyPr>
            <a:normAutofit/>
          </a:bodyPr>
          <a:lstStyle/>
          <a:p>
            <a:pPr marL="0" indent="0">
              <a:buNone/>
            </a:pPr>
            <a:r>
              <a:rPr lang="en-US" dirty="0"/>
              <a:t>Typical components:</a:t>
            </a:r>
          </a:p>
          <a:p>
            <a:pPr marL="514350" indent="-514350">
              <a:buFont typeface="+mj-lt"/>
              <a:buAutoNum type="arabicPeriod"/>
            </a:pPr>
            <a:r>
              <a:rPr lang="en-US" dirty="0"/>
              <a:t>Don’t take advantage of people.</a:t>
            </a:r>
          </a:p>
          <a:p>
            <a:pPr marL="514350" indent="-514350">
              <a:buFont typeface="+mj-lt"/>
              <a:buAutoNum type="arabicPeriod"/>
            </a:pPr>
            <a:r>
              <a:rPr lang="en-US" dirty="0"/>
              <a:t>Don’t abuse power over others.</a:t>
            </a:r>
          </a:p>
          <a:p>
            <a:pPr marL="514350" indent="-514350">
              <a:buFont typeface="+mj-lt"/>
              <a:buAutoNum type="arabicPeriod"/>
            </a:pPr>
            <a:r>
              <a:rPr lang="en-US" dirty="0"/>
              <a:t>Treat people equally.</a:t>
            </a:r>
          </a:p>
          <a:p>
            <a:pPr marL="514350" indent="-514350">
              <a:buFont typeface="+mj-lt"/>
              <a:buAutoNum type="arabicPeriod"/>
            </a:pPr>
            <a:r>
              <a:rPr lang="en-US" dirty="0"/>
              <a:t>Be tolerant.</a:t>
            </a:r>
          </a:p>
          <a:p>
            <a:pPr marL="514350" indent="-514350">
              <a:buFont typeface="+mj-lt"/>
              <a:buAutoNum type="arabicPeriod"/>
            </a:pPr>
            <a:r>
              <a:rPr lang="en-US" dirty="0"/>
              <a:t>Accept diversity.</a:t>
            </a:r>
          </a:p>
          <a:p>
            <a:pPr marL="514350" indent="-514350">
              <a:buFont typeface="+mj-lt"/>
              <a:buAutoNum type="arabicPeriod"/>
            </a:pPr>
            <a:r>
              <a:rPr lang="en-US" dirty="0"/>
              <a:t>Be open-minded.</a:t>
            </a:r>
          </a:p>
          <a:p>
            <a:pPr marL="514350" indent="-514350">
              <a:buFont typeface="+mj-lt"/>
              <a:buAutoNum type="arabicPeriod"/>
            </a:pPr>
            <a:r>
              <a:rPr lang="en-US" dirty="0"/>
              <a:t>Admit mistakes.</a:t>
            </a:r>
          </a:p>
        </p:txBody>
      </p:sp>
    </p:spTree>
    <p:extLst>
      <p:ext uri="{BB962C8B-B14F-4D97-AF65-F5344CB8AC3E}">
        <p14:creationId xmlns:p14="http://schemas.microsoft.com/office/powerpoint/2010/main" val="3303966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it mean to be ethical?</a:t>
            </a:r>
          </a:p>
        </p:txBody>
      </p:sp>
      <p:sp>
        <p:nvSpPr>
          <p:cNvPr id="5" name="Content Placeholder 4"/>
          <p:cNvSpPr>
            <a:spLocks noGrp="1"/>
          </p:cNvSpPr>
          <p:nvPr>
            <p:ph idx="1"/>
          </p:nvPr>
        </p:nvSpPr>
        <p:spPr>
          <a:xfrm>
            <a:off x="1676400" y="1676400"/>
            <a:ext cx="5791200" cy="4525963"/>
          </a:xfrm>
        </p:spPr>
        <p:txBody>
          <a:bodyPr/>
          <a:lstStyle/>
          <a:p>
            <a:r>
              <a:rPr lang="en-US" dirty="0"/>
              <a:t>This is a tougher question.</a:t>
            </a:r>
          </a:p>
          <a:p>
            <a:r>
              <a:rPr lang="en-US" dirty="0"/>
              <a:t>What do we mean by ethics?</a:t>
            </a:r>
          </a:p>
        </p:txBody>
      </p:sp>
    </p:spTree>
    <p:extLst>
      <p:ext uri="{BB962C8B-B14F-4D97-AF65-F5344CB8AC3E}">
        <p14:creationId xmlns:p14="http://schemas.microsoft.com/office/powerpoint/2010/main" val="210155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a:t>
            </a:r>
          </a:p>
        </p:txBody>
      </p:sp>
      <p:sp>
        <p:nvSpPr>
          <p:cNvPr id="3" name="Content Placeholder 2"/>
          <p:cNvSpPr>
            <a:spLocks noGrp="1"/>
          </p:cNvSpPr>
          <p:nvPr>
            <p:ph idx="1"/>
          </p:nvPr>
        </p:nvSpPr>
        <p:spPr>
          <a:xfrm>
            <a:off x="990600" y="1600200"/>
            <a:ext cx="7696200" cy="4525963"/>
          </a:xfrm>
        </p:spPr>
        <p:txBody>
          <a:bodyPr/>
          <a:lstStyle/>
          <a:p>
            <a:pPr marL="0" indent="0">
              <a:buNone/>
            </a:pPr>
            <a:r>
              <a:rPr lang="en-US" i="1" dirty="0"/>
              <a:t>One possible definition:</a:t>
            </a:r>
          </a:p>
          <a:p>
            <a:pPr marL="0" indent="0">
              <a:buNone/>
            </a:pPr>
            <a:r>
              <a:rPr lang="en-US" dirty="0"/>
              <a:t>Moral principles that govern a person’s behavior or the conduct of an activity.</a:t>
            </a:r>
          </a:p>
        </p:txBody>
      </p:sp>
    </p:spTree>
    <p:extLst>
      <p:ext uri="{BB962C8B-B14F-4D97-AF65-F5344CB8AC3E}">
        <p14:creationId xmlns:p14="http://schemas.microsoft.com/office/powerpoint/2010/main" val="3558116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branches of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4" y="1346202"/>
            <a:ext cx="2244904" cy="4779963"/>
          </a:xfrm>
        </p:spPr>
        <p:txBody>
          <a:bodyPr/>
          <a:lstStyle/>
          <a:p>
            <a:r>
              <a:rPr lang="en-US" dirty="0"/>
              <a:t>Normative</a:t>
            </a:r>
          </a:p>
          <a:p>
            <a:r>
              <a:rPr lang="en-US" dirty="0"/>
              <a:t>Meta-ethics</a:t>
            </a:r>
          </a:p>
          <a:p>
            <a:r>
              <a:rPr lang="en-US" dirty="0"/>
              <a:t>Applied ethics</a:t>
            </a:r>
          </a:p>
          <a:p>
            <a:r>
              <a:rPr lang="en-US" dirty="0"/>
              <a:t>Moral ethics</a:t>
            </a:r>
          </a:p>
          <a:p>
            <a:r>
              <a:rPr lang="en-US" dirty="0"/>
              <a:t>Descriptive</a:t>
            </a:r>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32</a:t>
            </a:fld>
            <a:endParaRPr lang="en-US"/>
          </a:p>
        </p:txBody>
      </p:sp>
    </p:spTree>
    <p:extLst>
      <p:ext uri="{BB962C8B-B14F-4D97-AF65-F5344CB8AC3E}">
        <p14:creationId xmlns:p14="http://schemas.microsoft.com/office/powerpoint/2010/main" val="33121738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branches of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4" y="1346202"/>
            <a:ext cx="2244904" cy="4779963"/>
          </a:xfrm>
        </p:spPr>
        <p:txBody>
          <a:bodyPr/>
          <a:lstStyle/>
          <a:p>
            <a:r>
              <a:rPr lang="en-US" dirty="0">
                <a:solidFill>
                  <a:srgbClr val="C00000"/>
                </a:solidFill>
              </a:rPr>
              <a:t>Normative</a:t>
            </a:r>
          </a:p>
          <a:p>
            <a:r>
              <a:rPr lang="en-US" dirty="0"/>
              <a:t>Meta-ethics</a:t>
            </a:r>
          </a:p>
          <a:p>
            <a:r>
              <a:rPr lang="en-US" dirty="0"/>
              <a:t>Applied ethics</a:t>
            </a:r>
          </a:p>
          <a:p>
            <a:r>
              <a:rPr lang="en-US" dirty="0"/>
              <a:t>Moral ethics</a:t>
            </a:r>
          </a:p>
          <a:p>
            <a:r>
              <a:rPr lang="en-US" dirty="0"/>
              <a:t>Descriptive</a:t>
            </a:r>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33</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How individuals figure out the correct moral action.</a:t>
            </a:r>
          </a:p>
        </p:txBody>
      </p:sp>
    </p:spTree>
    <p:extLst>
      <p:ext uri="{BB962C8B-B14F-4D97-AF65-F5344CB8AC3E}">
        <p14:creationId xmlns:p14="http://schemas.microsoft.com/office/powerpoint/2010/main" val="716761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branches of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4" y="1346202"/>
            <a:ext cx="2244904" cy="4779963"/>
          </a:xfrm>
        </p:spPr>
        <p:txBody>
          <a:bodyPr/>
          <a:lstStyle/>
          <a:p>
            <a:r>
              <a:rPr lang="en-US" dirty="0"/>
              <a:t>Normative</a:t>
            </a:r>
          </a:p>
          <a:p>
            <a:r>
              <a:rPr lang="en-US" dirty="0">
                <a:solidFill>
                  <a:srgbClr val="C00000"/>
                </a:solidFill>
              </a:rPr>
              <a:t>Meta-ethics</a:t>
            </a:r>
          </a:p>
          <a:p>
            <a:r>
              <a:rPr lang="en-US" dirty="0"/>
              <a:t>Applied ethics</a:t>
            </a:r>
          </a:p>
          <a:p>
            <a:r>
              <a:rPr lang="en-US" dirty="0"/>
              <a:t>Moral ethics</a:t>
            </a:r>
          </a:p>
          <a:p>
            <a:r>
              <a:rPr lang="en-US" dirty="0"/>
              <a:t>Descriptive</a:t>
            </a:r>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34</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The nature of ethical properties and judgements, e.g., truth, theory of moral principles.</a:t>
            </a:r>
          </a:p>
        </p:txBody>
      </p:sp>
    </p:spTree>
    <p:extLst>
      <p:ext uri="{BB962C8B-B14F-4D97-AF65-F5344CB8AC3E}">
        <p14:creationId xmlns:p14="http://schemas.microsoft.com/office/powerpoint/2010/main" val="2455491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branches of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4" y="1346202"/>
            <a:ext cx="2244904" cy="4779963"/>
          </a:xfrm>
        </p:spPr>
        <p:txBody>
          <a:bodyPr/>
          <a:lstStyle/>
          <a:p>
            <a:r>
              <a:rPr lang="en-US" dirty="0"/>
              <a:t>Normative</a:t>
            </a:r>
          </a:p>
          <a:p>
            <a:r>
              <a:rPr lang="en-US" dirty="0"/>
              <a:t>Meta-ethics</a:t>
            </a:r>
          </a:p>
          <a:p>
            <a:r>
              <a:rPr lang="en-US" dirty="0">
                <a:solidFill>
                  <a:srgbClr val="C00000"/>
                </a:solidFill>
              </a:rPr>
              <a:t>Applied ethics</a:t>
            </a:r>
          </a:p>
          <a:p>
            <a:r>
              <a:rPr lang="en-US" dirty="0"/>
              <a:t>Moral ethics</a:t>
            </a:r>
          </a:p>
          <a:p>
            <a:r>
              <a:rPr lang="en-US" dirty="0"/>
              <a:t>Descriptive</a:t>
            </a:r>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35</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Applying theories to everyday life, e.g., should abortion be legal, should you report illegal behavior?</a:t>
            </a:r>
          </a:p>
        </p:txBody>
      </p:sp>
    </p:spTree>
    <p:extLst>
      <p:ext uri="{BB962C8B-B14F-4D97-AF65-F5344CB8AC3E}">
        <p14:creationId xmlns:p14="http://schemas.microsoft.com/office/powerpoint/2010/main" val="2860190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branches of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4" y="1346202"/>
            <a:ext cx="2244904" cy="4779963"/>
          </a:xfrm>
        </p:spPr>
        <p:txBody>
          <a:bodyPr/>
          <a:lstStyle/>
          <a:p>
            <a:r>
              <a:rPr lang="en-US" dirty="0"/>
              <a:t>Normative</a:t>
            </a:r>
          </a:p>
          <a:p>
            <a:r>
              <a:rPr lang="en-US" dirty="0"/>
              <a:t>Meta-ethics</a:t>
            </a:r>
          </a:p>
          <a:p>
            <a:r>
              <a:rPr lang="en-US" dirty="0"/>
              <a:t>Applied ethics</a:t>
            </a:r>
          </a:p>
          <a:p>
            <a:r>
              <a:rPr lang="en-US" dirty="0">
                <a:solidFill>
                  <a:srgbClr val="C00000"/>
                </a:solidFill>
              </a:rPr>
              <a:t>Moral ethics</a:t>
            </a:r>
          </a:p>
          <a:p>
            <a:r>
              <a:rPr lang="en-US" dirty="0"/>
              <a:t>Descriptive</a:t>
            </a:r>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36</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How individuals develop morally, why morality differs between cultures, what is universal?</a:t>
            </a:r>
          </a:p>
        </p:txBody>
      </p:sp>
    </p:spTree>
    <p:extLst>
      <p:ext uri="{BB962C8B-B14F-4D97-AF65-F5344CB8AC3E}">
        <p14:creationId xmlns:p14="http://schemas.microsoft.com/office/powerpoint/2010/main" val="1434474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branches of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4" y="1346202"/>
            <a:ext cx="2244904" cy="4779963"/>
          </a:xfrm>
        </p:spPr>
        <p:txBody>
          <a:bodyPr/>
          <a:lstStyle/>
          <a:p>
            <a:r>
              <a:rPr lang="en-US" dirty="0"/>
              <a:t>Normative</a:t>
            </a:r>
          </a:p>
          <a:p>
            <a:r>
              <a:rPr lang="en-US" dirty="0"/>
              <a:t>Meta-ethics</a:t>
            </a:r>
          </a:p>
          <a:p>
            <a:r>
              <a:rPr lang="en-US" dirty="0"/>
              <a:t>Applied ethics</a:t>
            </a:r>
          </a:p>
          <a:p>
            <a:r>
              <a:rPr lang="en-US" dirty="0"/>
              <a:t>Moral ethics</a:t>
            </a:r>
          </a:p>
          <a:p>
            <a:r>
              <a:rPr lang="en-US" dirty="0">
                <a:solidFill>
                  <a:srgbClr val="C00000"/>
                </a:solidFill>
              </a:rPr>
              <a:t>Descriptive</a:t>
            </a:r>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37</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How do people actually behave?</a:t>
            </a:r>
          </a:p>
          <a:p>
            <a:r>
              <a:rPr lang="en-US" dirty="0"/>
              <a:t>Also called scientific ethics.</a:t>
            </a:r>
          </a:p>
        </p:txBody>
      </p:sp>
    </p:spTree>
    <p:extLst>
      <p:ext uri="{BB962C8B-B14F-4D97-AF65-F5344CB8AC3E}">
        <p14:creationId xmlns:p14="http://schemas.microsoft.com/office/powerpoint/2010/main" val="2175292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branches</a:t>
            </a:r>
          </a:p>
        </p:txBody>
      </p:sp>
      <p:sp>
        <p:nvSpPr>
          <p:cNvPr id="3" name="Content Placeholder 2"/>
          <p:cNvSpPr>
            <a:spLocks noGrp="1"/>
          </p:cNvSpPr>
          <p:nvPr>
            <p:ph idx="1"/>
          </p:nvPr>
        </p:nvSpPr>
        <p:spPr>
          <a:xfrm>
            <a:off x="621587" y="1341065"/>
            <a:ext cx="7900826" cy="4779963"/>
          </a:xfrm>
        </p:spPr>
        <p:txBody>
          <a:bodyPr>
            <a:normAutofit lnSpcReduction="10000"/>
          </a:bodyPr>
          <a:lstStyle/>
          <a:p>
            <a:pPr marL="2286000" indent="-2286000">
              <a:spcBef>
                <a:spcPts val="1000"/>
              </a:spcBef>
              <a:buNone/>
            </a:pPr>
            <a:r>
              <a:rPr lang="en-US" dirty="0">
                <a:solidFill>
                  <a:srgbClr val="C00000"/>
                </a:solidFill>
              </a:rPr>
              <a:t>Normative	</a:t>
            </a:r>
            <a:r>
              <a:rPr lang="en-US" dirty="0"/>
              <a:t>How individuals figure out the correct moral action.</a:t>
            </a:r>
          </a:p>
          <a:p>
            <a:pPr marL="2286000" indent="-2286000">
              <a:spcBef>
                <a:spcPts val="1000"/>
              </a:spcBef>
              <a:buNone/>
            </a:pPr>
            <a:r>
              <a:rPr lang="en-US" dirty="0">
                <a:solidFill>
                  <a:srgbClr val="C00000"/>
                </a:solidFill>
              </a:rPr>
              <a:t>Meta-ethics	</a:t>
            </a:r>
            <a:r>
              <a:rPr lang="en-US" dirty="0"/>
              <a:t>The nature of ethical properties and judgements, e.g., truth, theory of moral principles.</a:t>
            </a:r>
          </a:p>
          <a:p>
            <a:pPr marL="2286000" indent="-2286000">
              <a:spcBef>
                <a:spcPts val="1000"/>
              </a:spcBef>
              <a:buNone/>
            </a:pPr>
            <a:r>
              <a:rPr lang="en-US" dirty="0">
                <a:solidFill>
                  <a:srgbClr val="C00000"/>
                </a:solidFill>
              </a:rPr>
              <a:t>Applied ethics	</a:t>
            </a:r>
            <a:r>
              <a:rPr lang="en-US" dirty="0"/>
              <a:t>Applying theories to everyday life, e.g., should abortion be legal, should you report illegal behavior?</a:t>
            </a:r>
          </a:p>
          <a:p>
            <a:pPr marL="2286000" indent="-2286000">
              <a:spcBef>
                <a:spcPts val="1000"/>
              </a:spcBef>
              <a:buNone/>
            </a:pPr>
            <a:r>
              <a:rPr lang="en-US" dirty="0">
                <a:solidFill>
                  <a:srgbClr val="C00000"/>
                </a:solidFill>
              </a:rPr>
              <a:t>Moral ethics	</a:t>
            </a:r>
            <a:r>
              <a:rPr lang="en-US" dirty="0"/>
              <a:t>How individuals develop morally, why morality differs between cultures, what is universal?</a:t>
            </a:r>
          </a:p>
          <a:p>
            <a:pPr marL="2286000" indent="-2286000">
              <a:spcBef>
                <a:spcPts val="1000"/>
              </a:spcBef>
              <a:buNone/>
            </a:pPr>
            <a:r>
              <a:rPr lang="en-US" dirty="0">
                <a:solidFill>
                  <a:srgbClr val="C00000"/>
                </a:solidFill>
              </a:rPr>
              <a:t>Descriptive 	</a:t>
            </a:r>
            <a:r>
              <a:rPr lang="en-US" dirty="0"/>
              <a:t>How do people actually behave?</a:t>
            </a:r>
          </a:p>
        </p:txBody>
      </p:sp>
      <p:sp>
        <p:nvSpPr>
          <p:cNvPr id="4" name="Rectangle 3">
            <a:extLst>
              <a:ext uri="{FF2B5EF4-FFF2-40B4-BE49-F238E27FC236}">
                <a16:creationId xmlns:a16="http://schemas.microsoft.com/office/drawing/2014/main" id="{3EC35B83-FD3B-32B9-0F59-FC6EB9D3B9A2}"/>
              </a:ext>
            </a:extLst>
          </p:cNvPr>
          <p:cNvSpPr/>
          <p:nvPr/>
        </p:nvSpPr>
        <p:spPr>
          <a:xfrm>
            <a:off x="621587" y="3187148"/>
            <a:ext cx="7900826" cy="1143000"/>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75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within applied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2681555" cy="4779963"/>
          </a:xfrm>
        </p:spPr>
        <p:txBody>
          <a:bodyPr/>
          <a:lstStyle/>
          <a:p>
            <a:r>
              <a:rPr lang="en-US" dirty="0"/>
              <a:t>Business ethics</a:t>
            </a:r>
          </a:p>
          <a:p>
            <a:r>
              <a:rPr lang="en-US" dirty="0"/>
              <a:t>Professional ethics</a:t>
            </a:r>
          </a:p>
          <a:p>
            <a:r>
              <a:rPr lang="en-US" dirty="0"/>
              <a:t>Personal ethics</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39</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505413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within applied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2681555" cy="4779963"/>
          </a:xfrm>
        </p:spPr>
        <p:txBody>
          <a:bodyPr/>
          <a:lstStyle/>
          <a:p>
            <a:r>
              <a:rPr lang="en-US" dirty="0">
                <a:solidFill>
                  <a:srgbClr val="C00000"/>
                </a:solidFill>
              </a:rPr>
              <a:t>Business ethics</a:t>
            </a:r>
          </a:p>
          <a:p>
            <a:r>
              <a:rPr lang="en-US" dirty="0"/>
              <a:t>Professional ethics</a:t>
            </a:r>
          </a:p>
          <a:p>
            <a:r>
              <a:rPr lang="en-US" dirty="0"/>
              <a:t>Personal ethics</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40</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Business policies and practices regarding corporate governance, insider trading, bribery, discrimination, social responsibility, fiduciary responsibility, often set by law.</a:t>
            </a:r>
          </a:p>
        </p:txBody>
      </p:sp>
    </p:spTree>
    <p:extLst>
      <p:ext uri="{BB962C8B-B14F-4D97-AF65-F5344CB8AC3E}">
        <p14:creationId xmlns:p14="http://schemas.microsoft.com/office/powerpoint/2010/main" val="1333823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within applied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2681555" cy="4779963"/>
          </a:xfrm>
        </p:spPr>
        <p:txBody>
          <a:bodyPr/>
          <a:lstStyle/>
          <a:p>
            <a:r>
              <a:rPr lang="en-US" dirty="0"/>
              <a:t>Business ethics</a:t>
            </a:r>
          </a:p>
          <a:p>
            <a:r>
              <a:rPr lang="en-US" dirty="0">
                <a:solidFill>
                  <a:srgbClr val="C00000"/>
                </a:solidFill>
              </a:rPr>
              <a:t>Professional ethics</a:t>
            </a:r>
          </a:p>
          <a:p>
            <a:r>
              <a:rPr lang="en-US" dirty="0"/>
              <a:t>Personal ethics</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41</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Standards of behavior for a professional person, often written out as a code of ethics by a professional organization like the IEEE or set by law.</a:t>
            </a:r>
          </a:p>
        </p:txBody>
      </p:sp>
    </p:spTree>
    <p:extLst>
      <p:ext uri="{BB962C8B-B14F-4D97-AF65-F5344CB8AC3E}">
        <p14:creationId xmlns:p14="http://schemas.microsoft.com/office/powerpoint/2010/main" val="3539399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within applied ethics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2681555" cy="4779963"/>
          </a:xfrm>
        </p:spPr>
        <p:txBody>
          <a:bodyPr/>
          <a:lstStyle/>
          <a:p>
            <a:r>
              <a:rPr lang="en-US" dirty="0"/>
              <a:t>Business ethics</a:t>
            </a:r>
          </a:p>
          <a:p>
            <a:r>
              <a:rPr lang="en-US" dirty="0"/>
              <a:t>Professional ethics</a:t>
            </a:r>
          </a:p>
          <a:p>
            <a:r>
              <a:rPr lang="en-US" dirty="0">
                <a:solidFill>
                  <a:srgbClr val="C00000"/>
                </a:solidFill>
              </a:rPr>
              <a:t>Personal ethics</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42</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606229" y="1346201"/>
            <a:ext cx="4674742"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What an individual believes about morality and right and wrong.</a:t>
            </a:r>
          </a:p>
        </p:txBody>
      </p:sp>
    </p:spTree>
    <p:extLst>
      <p:ext uri="{BB962C8B-B14F-4D97-AF65-F5344CB8AC3E}">
        <p14:creationId xmlns:p14="http://schemas.microsoft.com/office/powerpoint/2010/main" val="20890885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applied ethics</a:t>
            </a:r>
          </a:p>
        </p:txBody>
      </p:sp>
      <p:sp>
        <p:nvSpPr>
          <p:cNvPr id="3" name="Content Placeholder 2"/>
          <p:cNvSpPr>
            <a:spLocks noGrp="1"/>
          </p:cNvSpPr>
          <p:nvPr>
            <p:ph idx="1"/>
          </p:nvPr>
        </p:nvSpPr>
        <p:spPr/>
        <p:txBody>
          <a:bodyPr>
            <a:normAutofit/>
          </a:bodyPr>
          <a:lstStyle/>
          <a:p>
            <a:pPr marL="2686050" indent="-2686050">
              <a:spcBef>
                <a:spcPts val="1600"/>
              </a:spcBef>
              <a:buNone/>
            </a:pPr>
            <a:r>
              <a:rPr lang="en-US" dirty="0">
                <a:solidFill>
                  <a:srgbClr val="C00000"/>
                </a:solidFill>
              </a:rPr>
              <a:t>Business ethics	</a:t>
            </a:r>
            <a:r>
              <a:rPr lang="en-US" dirty="0"/>
              <a:t>Business policies and practices regarding corporate governance, insider trading, bribery, discrimination, social responsibility, fiduciary responsibility, often set by law.</a:t>
            </a:r>
          </a:p>
          <a:p>
            <a:pPr marL="2686050" indent="-2686050">
              <a:spcBef>
                <a:spcPts val="1600"/>
              </a:spcBef>
              <a:buNone/>
            </a:pPr>
            <a:r>
              <a:rPr lang="en-US" dirty="0">
                <a:solidFill>
                  <a:srgbClr val="C00000"/>
                </a:solidFill>
              </a:rPr>
              <a:t>Professional ethics	</a:t>
            </a:r>
            <a:r>
              <a:rPr lang="en-US" dirty="0"/>
              <a:t>Standards of behavior for a professional person, often written out as a code of ethics by a professional organization like the IEEE or set by law.</a:t>
            </a:r>
          </a:p>
          <a:p>
            <a:pPr marL="2686050" indent="-2686050">
              <a:spcBef>
                <a:spcPts val="1600"/>
              </a:spcBef>
              <a:buNone/>
            </a:pPr>
            <a:r>
              <a:rPr lang="en-US" dirty="0">
                <a:solidFill>
                  <a:srgbClr val="C00000"/>
                </a:solidFill>
              </a:rPr>
              <a:t>Personal ethics	</a:t>
            </a:r>
            <a:r>
              <a:rPr lang="en-US" dirty="0"/>
              <a:t>What an individual believes about morality and right and wrong.</a:t>
            </a:r>
          </a:p>
        </p:txBody>
      </p:sp>
    </p:spTree>
    <p:extLst>
      <p:ext uri="{BB962C8B-B14F-4D97-AF65-F5344CB8AC3E}">
        <p14:creationId xmlns:p14="http://schemas.microsoft.com/office/powerpoint/2010/main" val="1080440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3143894" cy="4779963"/>
          </a:xfrm>
        </p:spPr>
        <p:txBody>
          <a:bodyPr/>
          <a:lstStyle/>
          <a:p>
            <a:r>
              <a:rPr lang="en-US" dirty="0"/>
              <a:t>Information asymmetry</a:t>
            </a:r>
          </a:p>
          <a:p>
            <a:r>
              <a:rPr lang="en-US" dirty="0"/>
              <a:t>Reliance</a:t>
            </a:r>
          </a:p>
          <a:p>
            <a:r>
              <a:rPr lang="en-US" dirty="0"/>
              <a:t>Fiduciary responsibility</a:t>
            </a:r>
          </a:p>
          <a:p>
            <a:r>
              <a:rPr lang="en-US" dirty="0"/>
              <a:t>Duty to disclose</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44</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945275" y="1346201"/>
            <a:ext cx="4335695"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dirty="0"/>
          </a:p>
        </p:txBody>
      </p:sp>
    </p:spTree>
    <p:extLst>
      <p:ext uri="{BB962C8B-B14F-4D97-AF65-F5344CB8AC3E}">
        <p14:creationId xmlns:p14="http://schemas.microsoft.com/office/powerpoint/2010/main" val="4577823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3143894" cy="4779963"/>
          </a:xfrm>
        </p:spPr>
        <p:txBody>
          <a:bodyPr/>
          <a:lstStyle/>
          <a:p>
            <a:r>
              <a:rPr lang="en-US" dirty="0">
                <a:solidFill>
                  <a:srgbClr val="C00000"/>
                </a:solidFill>
              </a:rPr>
              <a:t>Information asymmetry</a:t>
            </a:r>
          </a:p>
          <a:p>
            <a:r>
              <a:rPr lang="en-US" dirty="0"/>
              <a:t>Reliance</a:t>
            </a:r>
          </a:p>
          <a:p>
            <a:r>
              <a:rPr lang="en-US" dirty="0"/>
              <a:t>Fiduciary responsibility</a:t>
            </a:r>
          </a:p>
          <a:p>
            <a:r>
              <a:rPr lang="en-US" dirty="0"/>
              <a:t>Duty to disclose</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45</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945275" y="1346201"/>
            <a:ext cx="4335695"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When one party has more or better information than the other and could take advantage of the other.</a:t>
            </a:r>
          </a:p>
        </p:txBody>
      </p:sp>
    </p:spTree>
    <p:extLst>
      <p:ext uri="{BB962C8B-B14F-4D97-AF65-F5344CB8AC3E}">
        <p14:creationId xmlns:p14="http://schemas.microsoft.com/office/powerpoint/2010/main" val="367890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3143894" cy="4779963"/>
          </a:xfrm>
        </p:spPr>
        <p:txBody>
          <a:bodyPr/>
          <a:lstStyle/>
          <a:p>
            <a:r>
              <a:rPr lang="en-US" dirty="0"/>
              <a:t>Information asymmetry</a:t>
            </a:r>
          </a:p>
          <a:p>
            <a:r>
              <a:rPr lang="en-US" dirty="0">
                <a:solidFill>
                  <a:srgbClr val="C00000"/>
                </a:solidFill>
              </a:rPr>
              <a:t>Reliance</a:t>
            </a:r>
          </a:p>
          <a:p>
            <a:r>
              <a:rPr lang="en-US" dirty="0"/>
              <a:t>Fiduciary responsibility</a:t>
            </a:r>
          </a:p>
          <a:p>
            <a:r>
              <a:rPr lang="en-US" dirty="0"/>
              <a:t>Duty to disclose</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46</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945275" y="1346201"/>
            <a:ext cx="4335695"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When one party to an agreement acts or changes their position based on the other’s claims.</a:t>
            </a:r>
          </a:p>
        </p:txBody>
      </p:sp>
    </p:spTree>
    <p:extLst>
      <p:ext uri="{BB962C8B-B14F-4D97-AF65-F5344CB8AC3E}">
        <p14:creationId xmlns:p14="http://schemas.microsoft.com/office/powerpoint/2010/main" val="4984260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3143894" cy="4779963"/>
          </a:xfrm>
        </p:spPr>
        <p:txBody>
          <a:bodyPr/>
          <a:lstStyle/>
          <a:p>
            <a:r>
              <a:rPr lang="en-US" dirty="0"/>
              <a:t>Information asymmetry</a:t>
            </a:r>
          </a:p>
          <a:p>
            <a:r>
              <a:rPr lang="en-US" dirty="0"/>
              <a:t>Reliance</a:t>
            </a:r>
          </a:p>
          <a:p>
            <a:r>
              <a:rPr lang="en-US" dirty="0">
                <a:solidFill>
                  <a:srgbClr val="C00000"/>
                </a:solidFill>
              </a:rPr>
              <a:t>Fiduciary responsibility</a:t>
            </a:r>
          </a:p>
          <a:p>
            <a:r>
              <a:rPr lang="en-US" dirty="0"/>
              <a:t>Duty to disclose</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47</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945275" y="1346201"/>
            <a:ext cx="4335695"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A duty to act in the best interest of another.</a:t>
            </a:r>
          </a:p>
        </p:txBody>
      </p:sp>
    </p:spTree>
    <p:extLst>
      <p:ext uri="{BB962C8B-B14F-4D97-AF65-F5344CB8AC3E}">
        <p14:creationId xmlns:p14="http://schemas.microsoft.com/office/powerpoint/2010/main" val="1673505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3143894" cy="4779963"/>
          </a:xfrm>
        </p:spPr>
        <p:txBody>
          <a:bodyPr/>
          <a:lstStyle/>
          <a:p>
            <a:r>
              <a:rPr lang="en-US" dirty="0"/>
              <a:t>Information asymmetry</a:t>
            </a:r>
          </a:p>
          <a:p>
            <a:r>
              <a:rPr lang="en-US" dirty="0"/>
              <a:t>Reliance</a:t>
            </a:r>
          </a:p>
          <a:p>
            <a:r>
              <a:rPr lang="en-US" dirty="0">
                <a:solidFill>
                  <a:srgbClr val="C00000"/>
                </a:solidFill>
              </a:rPr>
              <a:t>Fiduciary responsibility</a:t>
            </a:r>
          </a:p>
          <a:p>
            <a:r>
              <a:rPr lang="en-US" dirty="0"/>
              <a:t>Duty to disclose</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48</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945275" y="1346201"/>
            <a:ext cx="4335695"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A duty to act in the best interest of another.</a:t>
            </a:r>
          </a:p>
        </p:txBody>
      </p:sp>
    </p:spTree>
    <p:extLst>
      <p:ext uri="{BB962C8B-B14F-4D97-AF65-F5344CB8AC3E}">
        <p14:creationId xmlns:p14="http://schemas.microsoft.com/office/powerpoint/2010/main" val="39193025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FAE7-9758-8BE6-5C8A-959D09C19CCD}"/>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BFC08D01-7359-F2F9-E3AC-346F0D39B0B1}"/>
              </a:ext>
            </a:extLst>
          </p:cNvPr>
          <p:cNvSpPr>
            <a:spLocks noGrp="1"/>
          </p:cNvSpPr>
          <p:nvPr>
            <p:ph idx="1"/>
          </p:nvPr>
        </p:nvSpPr>
        <p:spPr>
          <a:xfrm>
            <a:off x="678093" y="1346202"/>
            <a:ext cx="3143894" cy="4779963"/>
          </a:xfrm>
        </p:spPr>
        <p:txBody>
          <a:bodyPr/>
          <a:lstStyle/>
          <a:p>
            <a:r>
              <a:rPr lang="en-US" dirty="0"/>
              <a:t>Information asymmetry</a:t>
            </a:r>
          </a:p>
          <a:p>
            <a:r>
              <a:rPr lang="en-US" dirty="0"/>
              <a:t>Reliance</a:t>
            </a:r>
          </a:p>
          <a:p>
            <a:r>
              <a:rPr lang="en-US" dirty="0"/>
              <a:t>Fiduciary responsibility</a:t>
            </a:r>
          </a:p>
          <a:p>
            <a:r>
              <a:rPr lang="en-US" dirty="0">
                <a:solidFill>
                  <a:srgbClr val="C00000"/>
                </a:solidFill>
              </a:rPr>
              <a:t>Duty to disclose</a:t>
            </a:r>
          </a:p>
          <a:p>
            <a:endParaRPr lang="en-US" dirty="0"/>
          </a:p>
        </p:txBody>
      </p:sp>
      <p:sp>
        <p:nvSpPr>
          <p:cNvPr id="4" name="Slide Number Placeholder 3">
            <a:extLst>
              <a:ext uri="{FF2B5EF4-FFF2-40B4-BE49-F238E27FC236}">
                <a16:creationId xmlns:a16="http://schemas.microsoft.com/office/drawing/2014/main" id="{E5CEC0BE-6AA7-CD50-0A83-F23E9D97DAC7}"/>
              </a:ext>
            </a:extLst>
          </p:cNvPr>
          <p:cNvSpPr>
            <a:spLocks noGrp="1"/>
          </p:cNvSpPr>
          <p:nvPr>
            <p:ph type="sldNum" sz="quarter" idx="12"/>
          </p:nvPr>
        </p:nvSpPr>
        <p:spPr/>
        <p:txBody>
          <a:bodyPr/>
          <a:lstStyle/>
          <a:p>
            <a:fld id="{F8D59B09-23C8-46BA-B508-CE17BADF421E}" type="slidenum">
              <a:rPr lang="en-US" smtClean="0"/>
              <a:pPr/>
              <a:t>49</a:t>
            </a:fld>
            <a:endParaRPr lang="en-US"/>
          </a:p>
        </p:txBody>
      </p:sp>
      <p:sp>
        <p:nvSpPr>
          <p:cNvPr id="5" name="Content Placeholder 2">
            <a:extLst>
              <a:ext uri="{FF2B5EF4-FFF2-40B4-BE49-F238E27FC236}">
                <a16:creationId xmlns:a16="http://schemas.microsoft.com/office/drawing/2014/main" id="{9CAE7B82-71D0-D848-E448-4BE2E4FFCF59}"/>
              </a:ext>
            </a:extLst>
          </p:cNvPr>
          <p:cNvSpPr txBox="1">
            <a:spLocks/>
          </p:cNvSpPr>
          <p:nvPr/>
        </p:nvSpPr>
        <p:spPr>
          <a:xfrm>
            <a:off x="3945275" y="1346201"/>
            <a:ext cx="4335695" cy="4779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 legal obligation to disclose information that may be contrary to your interests, e.g., known defects in a house you’re selling.</a:t>
            </a:r>
            <a:endParaRPr lang="en-US" sz="2400" dirty="0"/>
          </a:p>
        </p:txBody>
      </p:sp>
    </p:spTree>
    <p:extLst>
      <p:ext uri="{BB962C8B-B14F-4D97-AF65-F5344CB8AC3E}">
        <p14:creationId xmlns:p14="http://schemas.microsoft.com/office/powerpoint/2010/main" val="35271752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8"/>
            <a:ext cx="8229600" cy="533400"/>
          </a:xfrm>
        </p:spPr>
        <p:txBody>
          <a:bodyPr>
            <a:normAutofit fontScale="90000"/>
          </a:bodyPr>
          <a:lstStyle/>
          <a:p>
            <a:r>
              <a:rPr lang="en-US" dirty="0"/>
              <a:t>summary of concepts</a:t>
            </a:r>
          </a:p>
        </p:txBody>
      </p:sp>
      <p:sp>
        <p:nvSpPr>
          <p:cNvPr id="3" name="Content Placeholder 2"/>
          <p:cNvSpPr>
            <a:spLocks noGrp="1"/>
          </p:cNvSpPr>
          <p:nvPr>
            <p:ph idx="1"/>
          </p:nvPr>
        </p:nvSpPr>
        <p:spPr>
          <a:xfrm>
            <a:off x="457200" y="1371600"/>
            <a:ext cx="8229600" cy="4953000"/>
          </a:xfrm>
        </p:spPr>
        <p:txBody>
          <a:bodyPr>
            <a:normAutofit lnSpcReduction="10000"/>
          </a:bodyPr>
          <a:lstStyle/>
          <a:p>
            <a:pPr marL="3313113" indent="-3313113">
              <a:spcBef>
                <a:spcPts val="1600"/>
              </a:spcBef>
              <a:buNone/>
            </a:pPr>
            <a:r>
              <a:rPr lang="en-US" dirty="0">
                <a:solidFill>
                  <a:srgbClr val="C00000"/>
                </a:solidFill>
              </a:rPr>
              <a:t>Information asymmetry	</a:t>
            </a:r>
            <a:r>
              <a:rPr lang="en-US" dirty="0"/>
              <a:t>When one party has more or better information than the other and could take advantage of the other.</a:t>
            </a:r>
          </a:p>
          <a:p>
            <a:pPr marL="3313113" indent="-3313113">
              <a:spcBef>
                <a:spcPts val="1600"/>
              </a:spcBef>
              <a:buNone/>
            </a:pPr>
            <a:r>
              <a:rPr lang="en-US" dirty="0">
                <a:solidFill>
                  <a:srgbClr val="C00000"/>
                </a:solidFill>
              </a:rPr>
              <a:t>Reliance	</a:t>
            </a:r>
            <a:r>
              <a:rPr lang="en-US" dirty="0"/>
              <a:t>When one party to an agreement acts or changes their position based on the other’s claims.</a:t>
            </a:r>
          </a:p>
          <a:p>
            <a:pPr marL="3313113" indent="-3313113">
              <a:spcBef>
                <a:spcPts val="1600"/>
              </a:spcBef>
              <a:buNone/>
            </a:pPr>
            <a:r>
              <a:rPr lang="en-US" dirty="0">
                <a:solidFill>
                  <a:srgbClr val="C00000"/>
                </a:solidFill>
              </a:rPr>
              <a:t>Fiduciary responsibility	</a:t>
            </a:r>
            <a:r>
              <a:rPr lang="en-US" dirty="0"/>
              <a:t>A duty to act in the best interest of another.</a:t>
            </a:r>
          </a:p>
          <a:p>
            <a:pPr marL="3313113" indent="-3313113">
              <a:spcBef>
                <a:spcPts val="1600"/>
              </a:spcBef>
              <a:buNone/>
            </a:pPr>
            <a:r>
              <a:rPr lang="en-US" dirty="0">
                <a:solidFill>
                  <a:srgbClr val="C00000"/>
                </a:solidFill>
              </a:rPr>
              <a:t>Duty to disclose	</a:t>
            </a:r>
            <a:r>
              <a:rPr lang="en-US" dirty="0"/>
              <a:t>A legal obligation to disclose information that may be contrary to your interests, e.g., known defects in a house you’re selling.</a:t>
            </a:r>
          </a:p>
        </p:txBody>
      </p:sp>
    </p:spTree>
    <p:extLst>
      <p:ext uri="{BB962C8B-B14F-4D97-AF65-F5344CB8AC3E}">
        <p14:creationId xmlns:p14="http://schemas.microsoft.com/office/powerpoint/2010/main" val="16757242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t>
            </a:r>
            <a:r>
              <a:rPr lang="en-US" sz="3600" dirty="0"/>
              <a:t>rofessional ethics</a:t>
            </a:r>
          </a:p>
        </p:txBody>
      </p:sp>
      <p:sp>
        <p:nvSpPr>
          <p:cNvPr id="3" name="Content Placeholder 2"/>
          <p:cNvSpPr>
            <a:spLocks noGrp="1"/>
          </p:cNvSpPr>
          <p:nvPr>
            <p:ph idx="1"/>
          </p:nvPr>
        </p:nvSpPr>
        <p:spPr>
          <a:xfrm>
            <a:off x="1143000" y="1417638"/>
            <a:ext cx="7772400" cy="4953000"/>
          </a:xfrm>
        </p:spPr>
        <p:txBody>
          <a:bodyPr>
            <a:normAutofit lnSpcReduction="10000"/>
          </a:bodyPr>
          <a:lstStyle/>
          <a:p>
            <a:pPr marL="0" indent="0">
              <a:spcAft>
                <a:spcPts val="1600"/>
              </a:spcAft>
              <a:buNone/>
            </a:pPr>
            <a:r>
              <a:rPr lang="en-US" dirty="0"/>
              <a:t>Define standards of behavior for people working within a profession.</a:t>
            </a:r>
          </a:p>
          <a:p>
            <a:pPr marL="0" indent="0">
              <a:spcAft>
                <a:spcPts val="1600"/>
              </a:spcAft>
              <a:buNone/>
            </a:pPr>
            <a:r>
              <a:rPr lang="en-US" dirty="0"/>
              <a:t>Generally designed to address the problems of information asymmetry and reliance.</a:t>
            </a:r>
          </a:p>
          <a:p>
            <a:pPr marL="0" indent="0">
              <a:spcAft>
                <a:spcPts val="1600"/>
              </a:spcAft>
              <a:buNone/>
            </a:pPr>
            <a:r>
              <a:rPr lang="en-US" dirty="0"/>
              <a:t>Often written out as a code of ethics.</a:t>
            </a:r>
          </a:p>
          <a:p>
            <a:pPr marL="0" indent="0">
              <a:buNone/>
            </a:pPr>
            <a:r>
              <a:rPr lang="en-US" i="1" dirty="0"/>
              <a:t>Examples</a:t>
            </a:r>
          </a:p>
          <a:p>
            <a:r>
              <a:rPr lang="en-US" dirty="0"/>
              <a:t>IEEE  Code of Ethics</a:t>
            </a:r>
          </a:p>
          <a:p>
            <a:r>
              <a:rPr lang="en-US" dirty="0"/>
              <a:t>AMA Code of Medical Ethics</a:t>
            </a:r>
          </a:p>
          <a:p>
            <a:r>
              <a:rPr lang="en-US" dirty="0"/>
              <a:t>Society of Professional Journalists Code of Ethics</a:t>
            </a:r>
          </a:p>
        </p:txBody>
      </p:sp>
    </p:spTree>
    <p:extLst>
      <p:ext uri="{BB962C8B-B14F-4D97-AF65-F5344CB8AC3E}">
        <p14:creationId xmlns:p14="http://schemas.microsoft.com/office/powerpoint/2010/main" val="12398945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fontScale="85000" lnSpcReduction="20000"/>
          </a:bodyPr>
          <a:lstStyle/>
          <a:p>
            <a:pPr marL="0" indent="0">
              <a:buNone/>
            </a:pPr>
            <a:r>
              <a:rPr lang="en-US" sz="1800" b="1" dirty="0"/>
              <a:t>7.8 IEEE Code of Ethics</a:t>
            </a:r>
          </a:p>
          <a:p>
            <a:pPr marL="0" indent="0">
              <a:spcAft>
                <a:spcPts val="400"/>
              </a:spcAft>
              <a:buNone/>
            </a:pPr>
            <a:r>
              <a:rPr lang="en-US" sz="1800" dirty="0"/>
              <a:t>We, the members of the IEEE, in recognition of the importance of our technologies in affecting the quality of life throughout the world, and in accepting a personal obligation to our profession, its members and the communities we serve, do hereby commit ourselves to the highest ethical and professional conduct and agree:</a:t>
            </a:r>
          </a:p>
          <a:p>
            <a:pPr marL="514350" indent="-514350">
              <a:buFont typeface="+mj-lt"/>
              <a:buAutoNum type="arabicPeriod"/>
            </a:pPr>
            <a:r>
              <a:rPr lang="en-US" sz="1800" dirty="0"/>
              <a:t>to accept responsibility in making decisions consistent with the safety, health, and welfare of the public, and to disclose promptly factors that might endanger the public or the environment;</a:t>
            </a:r>
          </a:p>
          <a:p>
            <a:pPr marL="514350" indent="-514350">
              <a:buFont typeface="+mj-lt"/>
              <a:buAutoNum type="arabicPeriod"/>
            </a:pPr>
            <a:r>
              <a:rPr lang="en-US" sz="1800" dirty="0"/>
              <a:t>to avoid real or perceived conflicts of interest whenever possible, and to disclose them to affected parties when they do exist;</a:t>
            </a:r>
          </a:p>
          <a:p>
            <a:pPr marL="514350" indent="-514350">
              <a:buFont typeface="+mj-lt"/>
              <a:buAutoNum type="arabicPeriod"/>
            </a:pPr>
            <a:r>
              <a:rPr lang="en-US" sz="1800" dirty="0"/>
              <a:t>to be honest and realistic in stating claims or estimates based on available data;  </a:t>
            </a:r>
          </a:p>
          <a:p>
            <a:pPr marL="514350" indent="-514350">
              <a:buFont typeface="+mj-lt"/>
              <a:buAutoNum type="arabicPeriod"/>
            </a:pPr>
            <a:r>
              <a:rPr lang="en-US" sz="1800" dirty="0"/>
              <a:t>to reject bribery in all its forms;  </a:t>
            </a:r>
          </a:p>
          <a:p>
            <a:pPr marL="514350" indent="-514350">
              <a:buFont typeface="+mj-lt"/>
              <a:buAutoNum type="arabicPeriod"/>
            </a:pPr>
            <a:r>
              <a:rPr lang="en-US" sz="1800" dirty="0"/>
              <a:t>to improve the understanding of technology; its appropriate application, and potential consequences;  </a:t>
            </a:r>
          </a:p>
          <a:p>
            <a:pPr marL="514350" indent="-514350">
              <a:buFont typeface="+mj-lt"/>
              <a:buAutoNum type="arabicPeriod"/>
            </a:pPr>
            <a:r>
              <a:rPr lang="en-US" sz="1800" dirty="0"/>
              <a:t>to maintain and improve our technical competence and to undertake technological tasks for others only if qualified by training or experience, or after full disclosure of pertinent limitations;  </a:t>
            </a:r>
          </a:p>
          <a:p>
            <a:pPr marL="514350" indent="-514350">
              <a:buFont typeface="+mj-lt"/>
              <a:buAutoNum type="arabicPeriod"/>
            </a:pPr>
            <a:r>
              <a:rPr lang="en-US" sz="1800" dirty="0"/>
              <a:t>to seek, accept, and offer honest criticism of technical work, to acknowledge and correct errors, and to credit properly the contributions of others;  </a:t>
            </a:r>
          </a:p>
          <a:p>
            <a:pPr marL="514350" indent="-514350">
              <a:buFont typeface="+mj-lt"/>
              <a:buAutoNum type="arabicPeriod"/>
            </a:pPr>
            <a:r>
              <a:rPr lang="en-US" sz="1800" dirty="0"/>
              <a:t>to treat fairly all persons and to not engage in acts of discrimination based on race, religion, gender, disability, age, national origin, sexual orientation, gender identity, or gender expression;</a:t>
            </a:r>
          </a:p>
          <a:p>
            <a:pPr marL="514350" indent="-514350">
              <a:buFont typeface="+mj-lt"/>
              <a:buAutoNum type="arabicPeriod"/>
            </a:pPr>
            <a:r>
              <a:rPr lang="en-US" sz="1800" dirty="0"/>
              <a:t>to avoid injuring others, their property, reputation, or employment by false or malicious action;  </a:t>
            </a:r>
          </a:p>
          <a:p>
            <a:pPr marL="514350" indent="-514350">
              <a:buFont typeface="+mj-lt"/>
              <a:buAutoNum type="arabicPeriod"/>
            </a:pPr>
            <a:r>
              <a:rPr lang="en-US" sz="1800" dirty="0"/>
              <a:t>to assist colleagues and co-workers in their professional development and to support them in following this code of ethics.</a:t>
            </a:r>
          </a:p>
          <a:p>
            <a:pPr marL="0" indent="0">
              <a:buNone/>
            </a:pPr>
            <a:endParaRPr lang="en-US" sz="1800" dirty="0"/>
          </a:p>
        </p:txBody>
      </p:sp>
    </p:spTree>
    <p:extLst>
      <p:ext uri="{BB962C8B-B14F-4D97-AF65-F5344CB8AC3E}">
        <p14:creationId xmlns:p14="http://schemas.microsoft.com/office/powerpoint/2010/main" val="18231813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76200"/>
            <a:ext cx="8305800" cy="6477000"/>
          </a:xfrm>
          <a:prstGeom prst="rect">
            <a:avLst/>
          </a:prstGeom>
        </p:spPr>
        <p:txBody>
          <a:bodyPr wrap="square">
            <a:spAutoFit/>
          </a:bodyPr>
          <a:lstStyle/>
          <a:p>
            <a:pPr marL="254000" marR="192405" algn="ctr">
              <a:spcBef>
                <a:spcPts val="285"/>
              </a:spcBef>
              <a:spcAft>
                <a:spcPts val="0"/>
              </a:spcAft>
            </a:pPr>
            <a:r>
              <a:rPr lang="en-US" sz="2000" b="1" dirty="0">
                <a:latin typeface="Times New Roman" panose="02020603050405020304" pitchFamily="18" charset="0"/>
                <a:ea typeface="Times New Roman" panose="02020603050405020304" pitchFamily="18" charset="0"/>
              </a:rPr>
              <a:t>AMA CODE OF MEDICAL ETHICS</a:t>
            </a:r>
            <a:r>
              <a:rPr lang="en-US" sz="700" dirty="0">
                <a:latin typeface="Symbol" panose="05050102010706020507" pitchFamily="18" charset="2"/>
                <a:ea typeface="Times New Roman" panose="02020603050405020304" pitchFamily="18" charset="0"/>
              </a:rPr>
              <a:t> </a:t>
            </a:r>
            <a:endParaRPr lang="en-US" sz="1200" dirty="0">
              <a:latin typeface="Times New Roman" panose="02020603050405020304" pitchFamily="18" charset="0"/>
              <a:ea typeface="Times New Roman" panose="02020603050405020304" pitchFamily="18" charset="0"/>
            </a:endParaRPr>
          </a:p>
          <a:p>
            <a:pPr marL="63500" marR="0">
              <a:spcBef>
                <a:spcPts val="455"/>
              </a:spcBef>
              <a:spcAft>
                <a:spcPts val="0"/>
              </a:spcAft>
            </a:pPr>
            <a:r>
              <a:rPr lang="en-US" sz="1400" i="1" dirty="0">
                <a:solidFill>
                  <a:srgbClr val="383838"/>
                </a:solidFill>
                <a:latin typeface="Times New Roman" panose="02020603050405020304" pitchFamily="18" charset="0"/>
                <a:ea typeface="Times New Roman" panose="02020603050405020304" pitchFamily="18" charset="0"/>
              </a:rPr>
              <a:t>Preamble</a:t>
            </a:r>
            <a:endParaRPr lang="en-US" sz="1400" dirty="0">
              <a:latin typeface="Times New Roman" panose="02020603050405020304" pitchFamily="18" charset="0"/>
              <a:ea typeface="Times New Roman" panose="02020603050405020304" pitchFamily="18" charset="0"/>
            </a:endParaRPr>
          </a:p>
          <a:p>
            <a:pPr>
              <a:spcBef>
                <a:spcPts val="55"/>
              </a:spcBef>
            </a:pPr>
            <a:r>
              <a:rPr lang="en-US" sz="1200" i="1" dirty="0">
                <a:latin typeface="Times New Roman" panose="02020603050405020304" pitchFamily="18" charset="0"/>
                <a:ea typeface="Times New Roman" panose="02020603050405020304" pitchFamily="18" charset="0"/>
              </a:rPr>
              <a:t> </a:t>
            </a:r>
            <a:endParaRPr lang="en-US" sz="1400" dirty="0">
              <a:latin typeface="Times New Roman" panose="02020603050405020304" pitchFamily="18" charset="0"/>
              <a:ea typeface="Times New Roman" panose="02020603050405020304" pitchFamily="18" charset="0"/>
            </a:endParaRPr>
          </a:p>
          <a:p>
            <a:pPr marL="63500" marR="114935">
              <a:spcBef>
                <a:spcPts val="0"/>
              </a:spcBef>
              <a:spcAft>
                <a:spcPts val="0"/>
              </a:spcAft>
            </a:pPr>
            <a:r>
              <a:rPr lang="en-US" sz="1400" dirty="0">
                <a:solidFill>
                  <a:srgbClr val="383838"/>
                </a:solidFill>
                <a:latin typeface="Times New Roman" panose="02020603050405020304" pitchFamily="18" charset="0"/>
                <a:ea typeface="Times New Roman" panose="02020603050405020304" pitchFamily="18" charset="0"/>
              </a:rPr>
              <a:t>The medical profession has long subscribed to a body of ethical statements developed primarily for the benefit of the patient. As a member of this profession, a physician must recognize responsibility to patients first and foremost, as well as to society, to other health professionals, and to self. The following Principles adopted by the American Medical Association are not laws, but standards of conduct that define the essentials of honorable behavior for the physician.</a:t>
            </a:r>
            <a:endParaRPr lang="en-US" sz="1400" dirty="0">
              <a:latin typeface="Times New Roman" panose="02020603050405020304" pitchFamily="18" charset="0"/>
              <a:ea typeface="Times New Roman" panose="02020603050405020304" pitchFamily="18" charset="0"/>
            </a:endParaRPr>
          </a:p>
          <a:p>
            <a:r>
              <a:rPr lang="en-US" sz="1400" dirty="0">
                <a:latin typeface="Times New Roman" panose="02020603050405020304" pitchFamily="18" charset="0"/>
                <a:ea typeface="Times New Roman" panose="02020603050405020304" pitchFamily="18" charset="0"/>
              </a:rPr>
              <a:t> </a:t>
            </a:r>
          </a:p>
          <a:p>
            <a:pPr marL="63500" marR="0">
              <a:spcBef>
                <a:spcPts val="0"/>
              </a:spcBef>
              <a:spcAft>
                <a:spcPts val="0"/>
              </a:spcAft>
            </a:pPr>
            <a:r>
              <a:rPr lang="en-US" sz="1400" i="1" dirty="0">
                <a:solidFill>
                  <a:srgbClr val="383838"/>
                </a:solidFill>
                <a:latin typeface="Times New Roman" panose="02020603050405020304" pitchFamily="18" charset="0"/>
                <a:ea typeface="Times New Roman" panose="02020603050405020304" pitchFamily="18" charset="0"/>
              </a:rPr>
              <a:t>Principles of medical ethics</a:t>
            </a:r>
            <a:endParaRPr lang="en-US" sz="1400" dirty="0">
              <a:latin typeface="Times New Roman" panose="02020603050405020304" pitchFamily="18" charset="0"/>
              <a:ea typeface="Times New Roman" panose="02020603050405020304" pitchFamily="18" charset="0"/>
            </a:endParaRPr>
          </a:p>
          <a:p>
            <a:r>
              <a:rPr lang="en-US" sz="1400" i="1" dirty="0">
                <a:latin typeface="Times New Roman" panose="02020603050405020304" pitchFamily="18" charset="0"/>
                <a:ea typeface="Times New Roman" panose="02020603050405020304" pitchFamily="18" charset="0"/>
              </a:rPr>
              <a:t> </a:t>
            </a:r>
            <a:endParaRPr lang="en-US" sz="1400" dirty="0">
              <a:latin typeface="Times New Roman" panose="02020603050405020304" pitchFamily="18" charset="0"/>
              <a:ea typeface="Times New Roman" panose="02020603050405020304" pitchFamily="18" charset="0"/>
            </a:endParaRPr>
          </a:p>
          <a:p>
            <a:pPr marL="342900" marR="157480" lvl="0" indent="-342900">
              <a:spcBef>
                <a:spcPts val="0"/>
              </a:spcBef>
              <a:spcAft>
                <a:spcPts val="0"/>
              </a:spcAft>
              <a:buClr>
                <a:srgbClr val="383838"/>
              </a:buClr>
              <a:buSzPts val="1100"/>
              <a:buFont typeface="+mj-lt"/>
              <a:buAutoNum type="romanUcPeriod"/>
              <a:tabLst>
                <a:tab pos="179705"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be dedicated to providing competent medical care, with compassion and respect for human dignity and</a:t>
            </a:r>
            <a:r>
              <a:rPr lang="en-US" sz="1400" spc="-15"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rights.</a:t>
            </a:r>
            <a:endParaRPr lang="en-US" sz="1400" dirty="0">
              <a:latin typeface="Times New Roman" panose="02020603050405020304" pitchFamily="18" charset="0"/>
              <a:ea typeface="Times New Roman" panose="02020603050405020304" pitchFamily="18" charset="0"/>
            </a:endParaRPr>
          </a:p>
          <a:p>
            <a:pPr marL="342900" marR="76200" lvl="0" indent="-342900">
              <a:spcBef>
                <a:spcPts val="0"/>
              </a:spcBef>
              <a:spcAft>
                <a:spcPts val="0"/>
              </a:spcAft>
              <a:buClr>
                <a:srgbClr val="383838"/>
              </a:buClr>
              <a:buSzPts val="1100"/>
              <a:buFont typeface="+mj-lt"/>
              <a:buAutoNum type="romanUcPeriod"/>
              <a:tabLst>
                <a:tab pos="225425"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uphold the standards of professionalism, be honest in all professional interactions, and strive to report physicians deficient in character or competence, or engaging in fraud or deception, to appropriate</a:t>
            </a:r>
            <a:r>
              <a:rPr lang="en-US" sz="1400" spc="-30"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entities.</a:t>
            </a:r>
            <a:r>
              <a:rPr lang="en-US" sz="1400" spc="-20" dirty="0">
                <a:latin typeface="Times New Roman" panose="02020603050405020304" pitchFamily="18" charset="0"/>
                <a:ea typeface="Times New Roman" panose="02020603050405020304" pitchFamily="18" charset="0"/>
              </a:rPr>
              <a:t> </a:t>
            </a:r>
          </a:p>
          <a:p>
            <a:pPr marL="342900" marR="76200" lvl="0" indent="-342900">
              <a:spcBef>
                <a:spcPts val="0"/>
              </a:spcBef>
              <a:spcAft>
                <a:spcPts val="0"/>
              </a:spcAft>
              <a:buClr>
                <a:srgbClr val="383838"/>
              </a:buClr>
              <a:buSzPts val="1100"/>
              <a:buFont typeface="+mj-lt"/>
              <a:buAutoNum type="romanUcPeriod"/>
              <a:tabLst>
                <a:tab pos="225425"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respect the law and also recognize a responsibility to seek changes in those requirements which are contrary to the best interests of the</a:t>
            </a:r>
            <a:r>
              <a:rPr lang="en-US" sz="1400" spc="-100"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patient.</a:t>
            </a:r>
            <a:r>
              <a:rPr lang="en-US" sz="1400" spc="-20" dirty="0">
                <a:latin typeface="Times New Roman" panose="02020603050405020304" pitchFamily="18" charset="0"/>
                <a:ea typeface="Times New Roman" panose="02020603050405020304" pitchFamily="18" charset="0"/>
              </a:rPr>
              <a:t> </a:t>
            </a:r>
            <a:r>
              <a:rPr lang="en-US" sz="1400" dirty="0">
                <a:latin typeface="Times New Roman" panose="02020603050405020304" pitchFamily="18" charset="0"/>
                <a:ea typeface="Times New Roman" panose="02020603050405020304" pitchFamily="18" charset="0"/>
              </a:rPr>
              <a:t> </a:t>
            </a:r>
          </a:p>
          <a:p>
            <a:pPr marL="342900" marR="172085" lvl="0" indent="-342900">
              <a:spcBef>
                <a:spcPts val="0"/>
              </a:spcBef>
              <a:spcAft>
                <a:spcPts val="0"/>
              </a:spcAft>
              <a:buClr>
                <a:srgbClr val="383838"/>
              </a:buClr>
              <a:buSzPts val="1100"/>
              <a:buFont typeface="+mj-lt"/>
              <a:buAutoNum type="romanUcPeriod"/>
              <a:tabLst>
                <a:tab pos="280670"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respect the rights of patients, colleagues, and other health professionals, and shall safeguard patient confidences and privacy within the constraints of the</a:t>
            </a:r>
            <a:r>
              <a:rPr lang="en-US" sz="1400" spc="-85"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law.</a:t>
            </a:r>
            <a:r>
              <a:rPr lang="en-US" sz="1400" spc="-20" dirty="0">
                <a:latin typeface="Times New Roman" panose="02020603050405020304" pitchFamily="18" charset="0"/>
                <a:ea typeface="Times New Roman" panose="02020603050405020304" pitchFamily="18" charset="0"/>
              </a:rPr>
              <a:t> </a:t>
            </a:r>
          </a:p>
          <a:p>
            <a:pPr marL="342900" marR="172085" lvl="0" indent="-342900">
              <a:spcBef>
                <a:spcPts val="0"/>
              </a:spcBef>
              <a:spcAft>
                <a:spcPts val="0"/>
              </a:spcAft>
              <a:buClr>
                <a:srgbClr val="383838"/>
              </a:buClr>
              <a:buSzPts val="1100"/>
              <a:buFont typeface="+mj-lt"/>
              <a:buAutoNum type="romanUcPeriod"/>
              <a:tabLst>
                <a:tab pos="280670"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continue to study, apply, and advance scientific knowledge, maintain a</a:t>
            </a:r>
            <a:r>
              <a:rPr lang="en-US" sz="1400" spc="-120"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commitment to medical education, make relevant information available to patients, colleagues, and the public, obtain consultation, and use the talents of other health professionals when</a:t>
            </a:r>
            <a:r>
              <a:rPr lang="en-US" sz="1400" spc="-75"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indicated.</a:t>
            </a:r>
            <a:r>
              <a:rPr lang="en-US" sz="1400" dirty="0">
                <a:latin typeface="Times New Roman" panose="02020603050405020304" pitchFamily="18" charset="0"/>
                <a:ea typeface="Times New Roman" panose="02020603050405020304" pitchFamily="18" charset="0"/>
              </a:rPr>
              <a:t> </a:t>
            </a:r>
          </a:p>
          <a:p>
            <a:pPr marL="342900" marR="186690" lvl="0" indent="-342900">
              <a:spcBef>
                <a:spcPts val="0"/>
              </a:spcBef>
              <a:spcAft>
                <a:spcPts val="0"/>
              </a:spcAft>
              <a:buClr>
                <a:srgbClr val="383838"/>
              </a:buClr>
              <a:buSzPts val="1100"/>
              <a:buFont typeface="+mj-lt"/>
              <a:buAutoNum type="romanUcPeriod"/>
              <a:tabLst>
                <a:tab pos="280670"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in the provision of appropriate patient care, except in emergencies, be free to choose whom to serve, with whom to associate, and the environment in which to provide medical</a:t>
            </a:r>
            <a:r>
              <a:rPr lang="en-US" sz="1400" spc="-110"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care.</a:t>
            </a:r>
            <a:r>
              <a:rPr lang="en-US" sz="1400" dirty="0">
                <a:latin typeface="Times New Roman" panose="02020603050405020304" pitchFamily="18" charset="0"/>
                <a:ea typeface="Times New Roman" panose="02020603050405020304" pitchFamily="18" charset="0"/>
              </a:rPr>
              <a:t> </a:t>
            </a:r>
          </a:p>
          <a:p>
            <a:pPr marL="342900" marR="718185" lvl="0" indent="-342900">
              <a:spcBef>
                <a:spcPts val="0"/>
              </a:spcBef>
              <a:spcAft>
                <a:spcPts val="0"/>
              </a:spcAft>
              <a:buClr>
                <a:srgbClr val="383838"/>
              </a:buClr>
              <a:buSzPts val="1100"/>
              <a:buFont typeface="+mj-lt"/>
              <a:buAutoNum type="romanUcPeriod"/>
              <a:tabLst>
                <a:tab pos="326390"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recognize a responsibility to participate in activities contributing to the improvement of the community and the betterment of public</a:t>
            </a:r>
            <a:r>
              <a:rPr lang="en-US" sz="1400" spc="-60"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health.</a:t>
            </a:r>
            <a:r>
              <a:rPr lang="en-US" sz="1400" dirty="0">
                <a:latin typeface="Times New Roman" panose="02020603050405020304" pitchFamily="18" charset="0"/>
                <a:ea typeface="Times New Roman" panose="02020603050405020304" pitchFamily="18" charset="0"/>
              </a:rPr>
              <a:t> </a:t>
            </a:r>
          </a:p>
          <a:p>
            <a:pPr marL="342900" marR="0" lvl="0" indent="-342900">
              <a:spcBef>
                <a:spcPts val="0"/>
              </a:spcBef>
              <a:spcAft>
                <a:spcPts val="0"/>
              </a:spcAft>
              <a:buClr>
                <a:srgbClr val="383838"/>
              </a:buClr>
              <a:buSzPts val="1100"/>
              <a:buFont typeface="+mj-lt"/>
              <a:buAutoNum type="romanUcPeriod"/>
              <a:tabLst>
                <a:tab pos="373380"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while caring for a patient, regard responsibility to the patient as</a:t>
            </a:r>
            <a:r>
              <a:rPr lang="en-US" sz="1400" spc="-105"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paramount.</a:t>
            </a:r>
            <a:r>
              <a:rPr lang="en-US" sz="1400" dirty="0">
                <a:latin typeface="Times New Roman" panose="02020603050405020304" pitchFamily="18" charset="0"/>
                <a:ea typeface="Times New Roman" panose="02020603050405020304" pitchFamily="18" charset="0"/>
              </a:rPr>
              <a:t> </a:t>
            </a:r>
          </a:p>
          <a:p>
            <a:pPr marL="342900" marR="0" lvl="0" indent="-342900">
              <a:spcBef>
                <a:spcPts val="0"/>
              </a:spcBef>
              <a:spcAft>
                <a:spcPts val="0"/>
              </a:spcAft>
              <a:buClr>
                <a:srgbClr val="383838"/>
              </a:buClr>
              <a:buSzPts val="1100"/>
              <a:buFont typeface="+mj-lt"/>
              <a:buAutoNum type="romanUcPeriod"/>
              <a:tabLst>
                <a:tab pos="280670" algn="l"/>
              </a:tabLst>
            </a:pPr>
            <a:r>
              <a:rPr lang="en-US" sz="1400" spc="-20" dirty="0">
                <a:solidFill>
                  <a:srgbClr val="383838"/>
                </a:solidFill>
                <a:latin typeface="Times New Roman" panose="02020603050405020304" pitchFamily="18" charset="0"/>
                <a:ea typeface="Times New Roman" panose="02020603050405020304" pitchFamily="18" charset="0"/>
              </a:rPr>
              <a:t>A physician shall support access to medical care for all</a:t>
            </a:r>
            <a:r>
              <a:rPr lang="en-US" sz="1400" spc="-60" dirty="0">
                <a:solidFill>
                  <a:srgbClr val="383838"/>
                </a:solidFill>
                <a:latin typeface="Times New Roman" panose="02020603050405020304" pitchFamily="18" charset="0"/>
                <a:ea typeface="Times New Roman" panose="02020603050405020304" pitchFamily="18" charset="0"/>
              </a:rPr>
              <a:t> </a:t>
            </a:r>
            <a:r>
              <a:rPr lang="en-US" sz="1400" spc="-20" dirty="0">
                <a:solidFill>
                  <a:srgbClr val="383838"/>
                </a:solidFill>
                <a:latin typeface="Times New Roman" panose="02020603050405020304" pitchFamily="18" charset="0"/>
                <a:ea typeface="Times New Roman" panose="02020603050405020304" pitchFamily="18" charset="0"/>
              </a:rPr>
              <a:t>people.</a:t>
            </a:r>
            <a:r>
              <a:rPr lang="en-US" sz="1400" dirty="0">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11810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Society of Professional Journalists Code of Ethics</a:t>
            </a:r>
          </a:p>
        </p:txBody>
      </p:sp>
      <p:sp>
        <p:nvSpPr>
          <p:cNvPr id="3" name="Content Placeholder 2"/>
          <p:cNvSpPr>
            <a:spLocks noGrp="1"/>
          </p:cNvSpPr>
          <p:nvPr>
            <p:ph idx="1"/>
          </p:nvPr>
        </p:nvSpPr>
        <p:spPr>
          <a:xfrm>
            <a:off x="1113033" y="1682393"/>
            <a:ext cx="6705600" cy="4525963"/>
          </a:xfrm>
        </p:spPr>
        <p:txBody>
          <a:bodyPr>
            <a:normAutofit/>
          </a:bodyPr>
          <a:lstStyle/>
          <a:p>
            <a:pPr marL="514350" indent="-514350">
              <a:buAutoNum type="arabicPeriod"/>
            </a:pPr>
            <a:r>
              <a:rPr lang="en-US" dirty="0"/>
              <a:t>Seek Truth and Report It.</a:t>
            </a:r>
          </a:p>
          <a:p>
            <a:pPr marL="514350" indent="-514350">
              <a:buAutoNum type="arabicPeriod"/>
            </a:pPr>
            <a:r>
              <a:rPr lang="en-US" dirty="0"/>
              <a:t>Minimize Harm.</a:t>
            </a:r>
          </a:p>
          <a:p>
            <a:pPr marL="514350" indent="-514350">
              <a:buAutoNum type="arabicPeriod"/>
            </a:pPr>
            <a:r>
              <a:rPr lang="en-US" dirty="0"/>
              <a:t>Act Independently.</a:t>
            </a:r>
          </a:p>
          <a:p>
            <a:pPr marL="514350" indent="-514350">
              <a:buAutoNum type="arabicPeriod"/>
            </a:pPr>
            <a:r>
              <a:rPr lang="en-US" dirty="0"/>
              <a:t>Be Accountable and Transparent.</a:t>
            </a:r>
          </a:p>
        </p:txBody>
      </p:sp>
    </p:spTree>
    <p:extLst>
      <p:ext uri="{BB962C8B-B14F-4D97-AF65-F5344CB8AC3E}">
        <p14:creationId xmlns:p14="http://schemas.microsoft.com/office/powerpoint/2010/main" val="6327347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52400"/>
            <a:ext cx="8229600" cy="334962"/>
          </a:xfrm>
        </p:spPr>
        <p:txBody>
          <a:bodyPr>
            <a:normAutofit fontScale="90000"/>
          </a:bodyPr>
          <a:lstStyle/>
          <a:p>
            <a:r>
              <a:rPr lang="en-US" sz="3200" dirty="0"/>
              <a:t>Seek Truth and Report It</a:t>
            </a:r>
          </a:p>
        </p:txBody>
      </p:sp>
      <p:sp>
        <p:nvSpPr>
          <p:cNvPr id="3" name="Content Placeholder 2"/>
          <p:cNvSpPr>
            <a:spLocks noGrp="1"/>
          </p:cNvSpPr>
          <p:nvPr>
            <p:ph idx="1"/>
          </p:nvPr>
        </p:nvSpPr>
        <p:spPr>
          <a:xfrm>
            <a:off x="533400" y="609600"/>
            <a:ext cx="8153400" cy="6019800"/>
          </a:xfrm>
        </p:spPr>
        <p:txBody>
          <a:bodyPr>
            <a:normAutofit lnSpcReduction="10000"/>
          </a:bodyPr>
          <a:lstStyle/>
          <a:p>
            <a:pPr marL="0" marR="0" indent="0">
              <a:lnSpc>
                <a:spcPct val="115000"/>
              </a:lnSpc>
              <a:spcBef>
                <a:spcPts val="0"/>
              </a:spcBef>
              <a:spcAft>
                <a:spcPts val="1000"/>
              </a:spcAft>
              <a:buNone/>
            </a:pPr>
            <a:r>
              <a:rPr lang="en-US" sz="1100" dirty="0">
                <a:latin typeface="Verdana" panose="020B0604030504040204" pitchFamily="34" charset="0"/>
                <a:ea typeface="Calibri" panose="020F0502020204030204" pitchFamily="34" charset="0"/>
                <a:cs typeface="Times New Roman" panose="02020603050405020304" pitchFamily="18" charset="0"/>
              </a:rPr>
              <a:t>Ethical journalism should be accurate and fair. Journalists should be honest and courageous in gathering, reporting and interpreting information.</a:t>
            </a:r>
          </a:p>
          <a:p>
            <a:pPr marL="0" marR="0" indent="0">
              <a:lnSpc>
                <a:spcPct val="115000"/>
              </a:lnSpc>
              <a:spcBef>
                <a:spcPts val="0"/>
              </a:spcBef>
              <a:spcAft>
                <a:spcPts val="1000"/>
              </a:spcAft>
              <a:buNone/>
            </a:pPr>
            <a:r>
              <a:rPr lang="en-US" sz="1100" dirty="0">
                <a:latin typeface="Verdana" panose="020B0604030504040204" pitchFamily="34" charset="0"/>
                <a:ea typeface="Calibri" panose="020F0502020204030204" pitchFamily="34" charset="0"/>
                <a:cs typeface="Times New Roman" panose="02020603050405020304" pitchFamily="18" charset="0"/>
              </a:rPr>
              <a:t>Journalists should:</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Take responsibility for the accuracy of their work. Verify information before releasing it. Use original sources whenever possible.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Remember that neither speed nor format excuses inaccuracy.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Provide context. Take special care not to misrepresent or oversimplify in promoting, previewing or summarizing a story.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Gather, update and correct information throughout the life of a news story.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Be cautious when making promises, but keep the promises they make.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Identify sources clearly. The public is entitled to as much information as possible to judge the reliability and motivations of sources.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Consider sources’ motives before promising anonymity. Reserve anonymity for sources who may face danger, retribution or other harm, and have information that cannot be obtained elsewhere. Explain why anonymity was granted.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Diligently seek subjects of news coverage to allow them to respond to criticism or allegations of wrongdoing.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Avoid undercover or other surreptitious methods of gathering information unless traditional, open methods will not yield information vital to the public.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Be vigilant and courageous about holding those with power accountable. Give voice to the voiceless.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Support the open and civil exchange of views, even views they find repugnant.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Recognize a special obligation to serve as watchdogs over public affairs and government. Seek to ensure that the public’s business is conducted in the open, and that public records are open to all.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Provide access to source material when it is relevant and appropriate.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Boldly tell the story of the diversity and magnitude of the human experience. Seek sources whose voices we seldom hear.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Avoid stereotyping. Journalists should examine the ways their values and experiences may shape their reporting.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Label advocacy and commentary.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Never deliberately distort facts or context, including visual information. Clearly label illustrations and re-enactments. </a:t>
            </a:r>
          </a:p>
          <a:p>
            <a:pPr marL="114300" marR="0" indent="-114300">
              <a:lnSpc>
                <a:spcPct val="115000"/>
              </a:lnSpc>
              <a:spcBef>
                <a:spcPts val="0"/>
              </a:spcBef>
              <a:buNone/>
            </a:pPr>
            <a:r>
              <a:rPr lang="en-US" sz="1100" dirty="0">
                <a:latin typeface="Verdana" panose="020B0604030504040204" pitchFamily="34" charset="0"/>
                <a:ea typeface="Calibri" panose="020F0502020204030204" pitchFamily="34" charset="0"/>
                <a:cs typeface="Times New Roman" panose="02020603050405020304" pitchFamily="18" charset="0"/>
              </a:rPr>
              <a:t>– Never plagiarize. Always attribute.</a:t>
            </a:r>
          </a:p>
          <a:p>
            <a:pPr marL="0" indent="0">
              <a:buNone/>
            </a:pPr>
            <a:endParaRPr lang="en-US" sz="1100" dirty="0"/>
          </a:p>
        </p:txBody>
      </p:sp>
    </p:spTree>
    <p:extLst>
      <p:ext uri="{BB962C8B-B14F-4D97-AF65-F5344CB8AC3E}">
        <p14:creationId xmlns:p14="http://schemas.microsoft.com/office/powerpoint/2010/main" val="519609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588E3-F61E-0455-64F7-1DBDB8E34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F632E-95DD-C512-1530-9F5E9E70F988}"/>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0FBB419-2D99-3C2D-1417-15CECEAEE6EA}"/>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chemeClr val="bg1">
                    <a:lumMod val="75000"/>
                  </a:schemeClr>
                </a:solidFill>
              </a:rPr>
              <a:t>tee shirts</a:t>
            </a:r>
          </a:p>
          <a:p>
            <a:pPr marL="514350" indent="-514350">
              <a:buFont typeface="+mj-lt"/>
              <a:buAutoNum type="arabicPeriod"/>
            </a:pPr>
            <a:r>
              <a:rPr lang="en-US" dirty="0">
                <a:solidFill>
                  <a:schemeClr val="bg1">
                    <a:lumMod val="75000"/>
                  </a:schemeClr>
                </a:solidFill>
              </a:rPr>
              <a:t>where you should be</a:t>
            </a:r>
          </a:p>
          <a:p>
            <a:pPr marL="514350" indent="-514350">
              <a:buFont typeface="+mj-lt"/>
              <a:buAutoNum type="arabicPeriod"/>
            </a:pPr>
            <a:r>
              <a:rPr lang="en-US" dirty="0">
                <a:solidFill>
                  <a:schemeClr val="bg1">
                    <a:lumMod val="75000"/>
                  </a:schemeClr>
                </a:solidFill>
              </a:rPr>
              <a:t>how to be successful</a:t>
            </a:r>
          </a:p>
          <a:p>
            <a:pPr marL="514350" indent="-514350">
              <a:buFont typeface="+mj-lt"/>
              <a:buAutoNum type="arabicPeriod"/>
            </a:pPr>
            <a:r>
              <a:rPr lang="en-US" dirty="0">
                <a:solidFill>
                  <a:schemeClr val="bg1">
                    <a:lumMod val="75000"/>
                  </a:schemeClr>
                </a:solidFill>
              </a:rPr>
              <a:t>ethics</a:t>
            </a:r>
          </a:p>
          <a:p>
            <a:pPr marL="514350" indent="-514350">
              <a:buFont typeface="+mj-lt"/>
              <a:buAutoNum type="arabicPeriod"/>
            </a:pPr>
            <a:r>
              <a:rPr lang="en-US" dirty="0">
                <a:solidFill>
                  <a:srgbClr val="C00000"/>
                </a:solidFill>
              </a:rPr>
              <a:t>the intersection of ethics and technology</a:t>
            </a:r>
          </a:p>
          <a:p>
            <a:endParaRPr lang="en-US" dirty="0"/>
          </a:p>
        </p:txBody>
      </p:sp>
      <p:sp>
        <p:nvSpPr>
          <p:cNvPr id="4" name="Slide Number Placeholder 3">
            <a:extLst>
              <a:ext uri="{FF2B5EF4-FFF2-40B4-BE49-F238E27FC236}">
                <a16:creationId xmlns:a16="http://schemas.microsoft.com/office/drawing/2014/main" id="{3838E725-D659-73E4-1642-AE45FF42A3D3}"/>
              </a:ext>
            </a:extLst>
          </p:cNvPr>
          <p:cNvSpPr>
            <a:spLocks noGrp="1"/>
          </p:cNvSpPr>
          <p:nvPr>
            <p:ph type="sldNum" sz="quarter" idx="12"/>
          </p:nvPr>
        </p:nvSpPr>
        <p:spPr/>
        <p:txBody>
          <a:bodyPr/>
          <a:lstStyle/>
          <a:p>
            <a:fld id="{F8D59B09-23C8-46BA-B508-CE17BADF421E}" type="slidenum">
              <a:rPr lang="en-US" smtClean="0"/>
              <a:pPr/>
              <a:t>56</a:t>
            </a:fld>
            <a:endParaRPr lang="en-US"/>
          </a:p>
        </p:txBody>
      </p:sp>
    </p:spTree>
    <p:extLst>
      <p:ext uri="{BB962C8B-B14F-4D97-AF65-F5344CB8AC3E}">
        <p14:creationId xmlns:p14="http://schemas.microsoft.com/office/powerpoint/2010/main" val="1416982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EDA2-CE96-4B9F-AA29-7E402654DAC4}"/>
              </a:ext>
            </a:extLst>
          </p:cNvPr>
          <p:cNvSpPr>
            <a:spLocks noGrp="1"/>
          </p:cNvSpPr>
          <p:nvPr>
            <p:ph type="title"/>
          </p:nvPr>
        </p:nvSpPr>
        <p:spPr/>
        <p:txBody>
          <a:bodyPr>
            <a:normAutofit/>
          </a:bodyPr>
          <a:lstStyle/>
          <a:p>
            <a:r>
              <a:rPr lang="en-US" dirty="0"/>
              <a:t>the </a:t>
            </a:r>
            <a:r>
              <a:rPr lang="en-US" sz="3200" dirty="0"/>
              <a:t>intersection of ethics and technology</a:t>
            </a:r>
          </a:p>
        </p:txBody>
      </p:sp>
      <p:sp>
        <p:nvSpPr>
          <p:cNvPr id="3" name="Content Placeholder 2">
            <a:extLst>
              <a:ext uri="{FF2B5EF4-FFF2-40B4-BE49-F238E27FC236}">
                <a16:creationId xmlns:a16="http://schemas.microsoft.com/office/drawing/2014/main" id="{A19C34C3-77E0-49EA-B80B-0297E1C524C5}"/>
              </a:ext>
            </a:extLst>
          </p:cNvPr>
          <p:cNvSpPr>
            <a:spLocks noGrp="1"/>
          </p:cNvSpPr>
          <p:nvPr>
            <p:ph idx="1"/>
          </p:nvPr>
        </p:nvSpPr>
        <p:spPr/>
        <p:txBody>
          <a:bodyPr>
            <a:normAutofit/>
          </a:bodyPr>
          <a:lstStyle/>
          <a:p>
            <a:r>
              <a:rPr lang="en-US" dirty="0"/>
              <a:t>We are entering a world where everything will be captured somewhere as digital data.</a:t>
            </a:r>
          </a:p>
          <a:p>
            <a:r>
              <a:rPr lang="en-US" dirty="0"/>
              <a:t>Electronic surveillance is happening.</a:t>
            </a:r>
          </a:p>
          <a:p>
            <a:r>
              <a:rPr lang="en-US" dirty="0"/>
              <a:t>You’ll likely be on camera and recorded much of your waking life.</a:t>
            </a:r>
          </a:p>
          <a:p>
            <a:r>
              <a:rPr lang="en-US" dirty="0"/>
              <a:t>Your cellphone will provide a GPS record of where you went.</a:t>
            </a:r>
          </a:p>
          <a:p>
            <a:r>
              <a:rPr lang="en-US" dirty="0"/>
              <a:t>The government and others may be monitoring your electronic conversations.</a:t>
            </a:r>
          </a:p>
          <a:p>
            <a:r>
              <a:rPr lang="en-US" dirty="0"/>
              <a:t>Certainly, anything you voluntarily post or share will never go away.</a:t>
            </a:r>
          </a:p>
        </p:txBody>
      </p:sp>
    </p:spTree>
    <p:extLst>
      <p:ext uri="{BB962C8B-B14F-4D97-AF65-F5344CB8AC3E}">
        <p14:creationId xmlns:p14="http://schemas.microsoft.com/office/powerpoint/2010/main" val="6186671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5EDA2-CE96-4B9F-AA29-7E402654DAC4}"/>
              </a:ext>
            </a:extLst>
          </p:cNvPr>
          <p:cNvSpPr>
            <a:spLocks noGrp="1"/>
          </p:cNvSpPr>
          <p:nvPr>
            <p:ph type="title"/>
          </p:nvPr>
        </p:nvSpPr>
        <p:spPr/>
        <p:txBody>
          <a:bodyPr>
            <a:normAutofit/>
          </a:bodyPr>
          <a:lstStyle/>
          <a:p>
            <a:r>
              <a:rPr lang="en-US" dirty="0"/>
              <a:t>the intersection of ethics and technology</a:t>
            </a:r>
          </a:p>
        </p:txBody>
      </p:sp>
      <p:sp>
        <p:nvSpPr>
          <p:cNvPr id="3" name="Content Placeholder 2">
            <a:extLst>
              <a:ext uri="{FF2B5EF4-FFF2-40B4-BE49-F238E27FC236}">
                <a16:creationId xmlns:a16="http://schemas.microsoft.com/office/drawing/2014/main" id="{A19C34C3-77E0-49EA-B80B-0297E1C524C5}"/>
              </a:ext>
            </a:extLst>
          </p:cNvPr>
          <p:cNvSpPr>
            <a:spLocks noGrp="1"/>
          </p:cNvSpPr>
          <p:nvPr>
            <p:ph idx="1"/>
          </p:nvPr>
        </p:nvSpPr>
        <p:spPr/>
        <p:txBody>
          <a:bodyPr/>
          <a:lstStyle/>
          <a:p>
            <a:r>
              <a:rPr lang="en-US" dirty="0"/>
              <a:t>As computer scientists and engineers, you will decide how society uses your work.</a:t>
            </a:r>
          </a:p>
          <a:p>
            <a:endParaRPr lang="en-US" dirty="0"/>
          </a:p>
        </p:txBody>
      </p:sp>
    </p:spTree>
    <p:extLst>
      <p:ext uri="{BB962C8B-B14F-4D97-AF65-F5344CB8AC3E}">
        <p14:creationId xmlns:p14="http://schemas.microsoft.com/office/powerpoint/2010/main" val="19540205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an watches as thieves steal high-tech video doorbell - YouTube">
            <a:extLst>
              <a:ext uri="{FF2B5EF4-FFF2-40B4-BE49-F238E27FC236}">
                <a16:creationId xmlns:a16="http://schemas.microsoft.com/office/drawing/2014/main" id="{258D23EC-22AF-4BD0-8138-4442E67BF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933" y="1447800"/>
            <a:ext cx="8094133" cy="4552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BF9B9C-FE6B-49BB-A8A0-9685216296A2}"/>
              </a:ext>
            </a:extLst>
          </p:cNvPr>
          <p:cNvSpPr txBox="1"/>
          <p:nvPr/>
        </p:nvSpPr>
        <p:spPr>
          <a:xfrm>
            <a:off x="524933" y="762000"/>
            <a:ext cx="6019800" cy="369332"/>
          </a:xfrm>
          <a:prstGeom prst="rect">
            <a:avLst/>
          </a:prstGeom>
          <a:noFill/>
        </p:spPr>
        <p:txBody>
          <a:bodyPr wrap="square" rtlCol="0">
            <a:spAutoFit/>
          </a:bodyPr>
          <a:lstStyle/>
          <a:p>
            <a:pPr>
              <a:spcBef>
                <a:spcPts val="1500"/>
              </a:spcBef>
            </a:pPr>
            <a:r>
              <a:rPr lang="en-US" dirty="0"/>
              <a:t>Cameras are now everywhere.</a:t>
            </a:r>
          </a:p>
        </p:txBody>
      </p:sp>
    </p:spTree>
    <p:extLst>
      <p:ext uri="{BB962C8B-B14F-4D97-AF65-F5344CB8AC3E}">
        <p14:creationId xmlns:p14="http://schemas.microsoft.com/office/powerpoint/2010/main" val="38402561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op 'kept knee on George Floyd's neck for 3 minutes AFTER he fell  unconscious'">
            <a:extLst>
              <a:ext uri="{FF2B5EF4-FFF2-40B4-BE49-F238E27FC236}">
                <a16:creationId xmlns:a16="http://schemas.microsoft.com/office/drawing/2014/main" id="{BE7892A4-CF7B-4F42-9160-80D33717BE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5200" y="323491"/>
            <a:ext cx="3886200" cy="62110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5C4B6F4-C128-4FA4-A520-0C702700EDDF}"/>
              </a:ext>
            </a:extLst>
          </p:cNvPr>
          <p:cNvSpPr txBox="1"/>
          <p:nvPr/>
        </p:nvSpPr>
        <p:spPr>
          <a:xfrm>
            <a:off x="685800" y="609600"/>
            <a:ext cx="2286000" cy="1200329"/>
          </a:xfrm>
          <a:prstGeom prst="rect">
            <a:avLst/>
          </a:prstGeom>
          <a:noFill/>
        </p:spPr>
        <p:txBody>
          <a:bodyPr wrap="square" rtlCol="0">
            <a:spAutoFit/>
          </a:bodyPr>
          <a:lstStyle/>
          <a:p>
            <a:pPr>
              <a:spcBef>
                <a:spcPts val="1500"/>
              </a:spcBef>
            </a:pPr>
            <a:r>
              <a:rPr lang="en-US" dirty="0"/>
              <a:t>Derek Chauvin, kneeling on George Floyd’s neck, caught on cellphone.</a:t>
            </a:r>
          </a:p>
        </p:txBody>
      </p:sp>
    </p:spTree>
    <p:extLst>
      <p:ext uri="{BB962C8B-B14F-4D97-AF65-F5344CB8AC3E}">
        <p14:creationId xmlns:p14="http://schemas.microsoft.com/office/powerpoint/2010/main" val="7457401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fficer Thao's police body camera showed witness bystanders">
            <a:extLst>
              <a:ext uri="{FF2B5EF4-FFF2-40B4-BE49-F238E27FC236}">
                <a16:creationId xmlns:a16="http://schemas.microsoft.com/office/drawing/2014/main" id="{160A36AD-764D-4BB0-9989-65CC4ED157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267" y="1219200"/>
            <a:ext cx="8771465" cy="49339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4F2F17-4ECB-4871-9734-0B0C159E1DE8}"/>
              </a:ext>
            </a:extLst>
          </p:cNvPr>
          <p:cNvSpPr txBox="1"/>
          <p:nvPr/>
        </p:nvSpPr>
        <p:spPr>
          <a:xfrm>
            <a:off x="186267" y="533400"/>
            <a:ext cx="6934200" cy="369332"/>
          </a:xfrm>
          <a:prstGeom prst="rect">
            <a:avLst/>
          </a:prstGeom>
          <a:noFill/>
        </p:spPr>
        <p:txBody>
          <a:bodyPr wrap="square" rtlCol="0">
            <a:spAutoFit/>
          </a:bodyPr>
          <a:lstStyle/>
          <a:p>
            <a:pPr>
              <a:spcBef>
                <a:spcPts val="1500"/>
              </a:spcBef>
            </a:pPr>
            <a:r>
              <a:rPr lang="en-US" dirty="0"/>
              <a:t>The witnesses, caught on Derek Chauvin’s bodycam.</a:t>
            </a:r>
          </a:p>
        </p:txBody>
      </p:sp>
    </p:spTree>
    <p:extLst>
      <p:ext uri="{BB962C8B-B14F-4D97-AF65-F5344CB8AC3E}">
        <p14:creationId xmlns:p14="http://schemas.microsoft.com/office/powerpoint/2010/main" val="28119232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B4A681-3F85-49A9-A5A2-6B6643346B3A}"/>
              </a:ext>
            </a:extLst>
          </p:cNvPr>
          <p:cNvPicPr>
            <a:picLocks noChangeAspect="1"/>
          </p:cNvPicPr>
          <p:nvPr/>
        </p:nvPicPr>
        <p:blipFill>
          <a:blip r:embed="rId2"/>
          <a:stretch>
            <a:fillRect/>
          </a:stretch>
        </p:blipFill>
        <p:spPr>
          <a:xfrm>
            <a:off x="2590800" y="457200"/>
            <a:ext cx="6339840" cy="5997904"/>
          </a:xfrm>
          <a:prstGeom prst="rect">
            <a:avLst/>
          </a:prstGeom>
        </p:spPr>
      </p:pic>
      <p:sp>
        <p:nvSpPr>
          <p:cNvPr id="4" name="TextBox 3">
            <a:extLst>
              <a:ext uri="{FF2B5EF4-FFF2-40B4-BE49-F238E27FC236}">
                <a16:creationId xmlns:a16="http://schemas.microsoft.com/office/drawing/2014/main" id="{E85FCF97-29D8-4CD3-8522-D26A13DC906E}"/>
              </a:ext>
            </a:extLst>
          </p:cNvPr>
          <p:cNvSpPr txBox="1"/>
          <p:nvPr/>
        </p:nvSpPr>
        <p:spPr>
          <a:xfrm>
            <a:off x="304800" y="457200"/>
            <a:ext cx="2286000" cy="2500685"/>
          </a:xfrm>
          <a:prstGeom prst="rect">
            <a:avLst/>
          </a:prstGeom>
          <a:noFill/>
        </p:spPr>
        <p:txBody>
          <a:bodyPr wrap="square" rtlCol="0">
            <a:spAutoFit/>
          </a:bodyPr>
          <a:lstStyle/>
          <a:p>
            <a:pPr>
              <a:spcBef>
                <a:spcPts val="1500"/>
              </a:spcBef>
            </a:pPr>
            <a:r>
              <a:rPr lang="en-US" dirty="0"/>
              <a:t>Governments spy on us.</a:t>
            </a:r>
          </a:p>
          <a:p>
            <a:pPr>
              <a:spcBef>
                <a:spcPts val="1500"/>
              </a:spcBef>
            </a:pPr>
            <a:r>
              <a:rPr lang="en-US" dirty="0"/>
              <a:t>Snowden revealed that the NSA was conducting mass surveillance on Americans’ telephone records in 2013.</a:t>
            </a:r>
          </a:p>
        </p:txBody>
      </p:sp>
    </p:spTree>
    <p:extLst>
      <p:ext uri="{BB962C8B-B14F-4D97-AF65-F5344CB8AC3E}">
        <p14:creationId xmlns:p14="http://schemas.microsoft.com/office/powerpoint/2010/main" val="15865491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7590C4-1590-49C4-8790-423EE53D67FA}"/>
              </a:ext>
            </a:extLst>
          </p:cNvPr>
          <p:cNvPicPr>
            <a:picLocks noChangeAspect="1"/>
          </p:cNvPicPr>
          <p:nvPr/>
        </p:nvPicPr>
        <p:blipFill>
          <a:blip r:embed="rId2"/>
          <a:stretch>
            <a:fillRect/>
          </a:stretch>
        </p:blipFill>
        <p:spPr>
          <a:xfrm>
            <a:off x="2819400" y="533400"/>
            <a:ext cx="5777268" cy="6216995"/>
          </a:xfrm>
          <a:prstGeom prst="rect">
            <a:avLst/>
          </a:prstGeom>
        </p:spPr>
      </p:pic>
      <p:sp>
        <p:nvSpPr>
          <p:cNvPr id="5" name="TextBox 4">
            <a:extLst>
              <a:ext uri="{FF2B5EF4-FFF2-40B4-BE49-F238E27FC236}">
                <a16:creationId xmlns:a16="http://schemas.microsoft.com/office/drawing/2014/main" id="{50F792C5-930D-4F22-A983-2B088DDC8F2A}"/>
              </a:ext>
            </a:extLst>
          </p:cNvPr>
          <p:cNvSpPr txBox="1"/>
          <p:nvPr/>
        </p:nvSpPr>
        <p:spPr>
          <a:xfrm>
            <a:off x="304800" y="457200"/>
            <a:ext cx="2286000" cy="2223686"/>
          </a:xfrm>
          <a:prstGeom prst="rect">
            <a:avLst/>
          </a:prstGeom>
          <a:noFill/>
        </p:spPr>
        <p:txBody>
          <a:bodyPr wrap="square" rtlCol="0">
            <a:spAutoFit/>
          </a:bodyPr>
          <a:lstStyle/>
          <a:p>
            <a:pPr>
              <a:spcBef>
                <a:spcPts val="1500"/>
              </a:spcBef>
            </a:pPr>
            <a:r>
              <a:rPr lang="en-US" dirty="0"/>
              <a:t>China used electronic surveillance during the pandemic to enforce stay at home orders.</a:t>
            </a:r>
          </a:p>
          <a:p>
            <a:pPr>
              <a:spcBef>
                <a:spcPts val="1500"/>
              </a:spcBef>
            </a:pPr>
            <a:r>
              <a:rPr lang="en-US" dirty="0"/>
              <a:t>But they’ve also used it for other purposes.</a:t>
            </a:r>
          </a:p>
        </p:txBody>
      </p:sp>
    </p:spTree>
    <p:extLst>
      <p:ext uri="{BB962C8B-B14F-4D97-AF65-F5344CB8AC3E}">
        <p14:creationId xmlns:p14="http://schemas.microsoft.com/office/powerpoint/2010/main" val="15233141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CFD98D-402E-4B92-B636-C2ACB7D202F5}"/>
              </a:ext>
            </a:extLst>
          </p:cNvPr>
          <p:cNvPicPr>
            <a:picLocks noChangeAspect="1"/>
          </p:cNvPicPr>
          <p:nvPr/>
        </p:nvPicPr>
        <p:blipFill>
          <a:blip r:embed="rId2"/>
          <a:stretch>
            <a:fillRect/>
          </a:stretch>
        </p:blipFill>
        <p:spPr>
          <a:xfrm>
            <a:off x="2590800" y="457200"/>
            <a:ext cx="6339840" cy="5638800"/>
          </a:xfrm>
          <a:prstGeom prst="rect">
            <a:avLst/>
          </a:prstGeom>
        </p:spPr>
      </p:pic>
      <p:sp>
        <p:nvSpPr>
          <p:cNvPr id="4" name="TextBox 3">
            <a:extLst>
              <a:ext uri="{FF2B5EF4-FFF2-40B4-BE49-F238E27FC236}">
                <a16:creationId xmlns:a16="http://schemas.microsoft.com/office/drawing/2014/main" id="{E85FCF97-29D8-4CD3-8522-D26A13DC906E}"/>
              </a:ext>
            </a:extLst>
          </p:cNvPr>
          <p:cNvSpPr txBox="1"/>
          <p:nvPr/>
        </p:nvSpPr>
        <p:spPr>
          <a:xfrm>
            <a:off x="304800" y="457200"/>
            <a:ext cx="2286000" cy="3608680"/>
          </a:xfrm>
          <a:prstGeom prst="rect">
            <a:avLst/>
          </a:prstGeom>
          <a:noFill/>
        </p:spPr>
        <p:txBody>
          <a:bodyPr wrap="square" rtlCol="0">
            <a:spAutoFit/>
          </a:bodyPr>
          <a:lstStyle/>
          <a:p>
            <a:pPr>
              <a:spcBef>
                <a:spcPts val="1500"/>
              </a:spcBef>
            </a:pPr>
            <a:r>
              <a:rPr lang="en-US" dirty="0"/>
              <a:t>Cameras and other proctoring techniques were briefly considered here at Umich during Covid.</a:t>
            </a:r>
          </a:p>
          <a:p>
            <a:pPr>
              <a:spcBef>
                <a:spcPts val="1500"/>
              </a:spcBef>
            </a:pPr>
            <a:r>
              <a:rPr lang="en-US" dirty="0"/>
              <a:t>With rising concerns about cheating, there are new proposals to allow proctoring for exams, including electronic proctoring for online exams.</a:t>
            </a:r>
          </a:p>
        </p:txBody>
      </p:sp>
    </p:spTree>
    <p:extLst>
      <p:ext uri="{BB962C8B-B14F-4D97-AF65-F5344CB8AC3E}">
        <p14:creationId xmlns:p14="http://schemas.microsoft.com/office/powerpoint/2010/main" val="1075223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08F24D-D95D-4748-9C7C-A2F559795E8B}"/>
              </a:ext>
            </a:extLst>
          </p:cNvPr>
          <p:cNvPicPr>
            <a:picLocks noChangeAspect="1"/>
          </p:cNvPicPr>
          <p:nvPr/>
        </p:nvPicPr>
        <p:blipFill>
          <a:blip r:embed="rId2"/>
          <a:stretch>
            <a:fillRect/>
          </a:stretch>
        </p:blipFill>
        <p:spPr>
          <a:xfrm>
            <a:off x="2438400" y="381000"/>
            <a:ext cx="6444166" cy="5734478"/>
          </a:xfrm>
          <a:prstGeom prst="rect">
            <a:avLst/>
          </a:prstGeom>
        </p:spPr>
      </p:pic>
      <p:sp>
        <p:nvSpPr>
          <p:cNvPr id="4" name="TextBox 3">
            <a:extLst>
              <a:ext uri="{FF2B5EF4-FFF2-40B4-BE49-F238E27FC236}">
                <a16:creationId xmlns:a16="http://schemas.microsoft.com/office/drawing/2014/main" id="{17003DAB-08DE-47C1-8AF5-F347BDC213A7}"/>
              </a:ext>
            </a:extLst>
          </p:cNvPr>
          <p:cNvSpPr txBox="1"/>
          <p:nvPr/>
        </p:nvSpPr>
        <p:spPr>
          <a:xfrm>
            <a:off x="152400" y="378350"/>
            <a:ext cx="2286000" cy="1669688"/>
          </a:xfrm>
          <a:prstGeom prst="rect">
            <a:avLst/>
          </a:prstGeom>
          <a:noFill/>
        </p:spPr>
        <p:txBody>
          <a:bodyPr wrap="square" rtlCol="0">
            <a:spAutoFit/>
          </a:bodyPr>
          <a:lstStyle/>
          <a:p>
            <a:pPr>
              <a:spcBef>
                <a:spcPts val="1500"/>
              </a:spcBef>
            </a:pPr>
            <a:r>
              <a:rPr lang="en-US" dirty="0"/>
              <a:t>Facial recognition is being more widely used, especially by police.</a:t>
            </a:r>
          </a:p>
          <a:p>
            <a:pPr>
              <a:spcBef>
                <a:spcPts val="1500"/>
              </a:spcBef>
            </a:pPr>
            <a:r>
              <a:rPr lang="en-US" dirty="0"/>
              <a:t>It’s not always right.</a:t>
            </a:r>
          </a:p>
        </p:txBody>
      </p:sp>
    </p:spTree>
    <p:extLst>
      <p:ext uri="{BB962C8B-B14F-4D97-AF65-F5344CB8AC3E}">
        <p14:creationId xmlns:p14="http://schemas.microsoft.com/office/powerpoint/2010/main" val="19176350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0A55B4-F4BE-40FE-B0E1-D78F915E9B2D}"/>
              </a:ext>
            </a:extLst>
          </p:cNvPr>
          <p:cNvPicPr>
            <a:picLocks noChangeAspect="1"/>
          </p:cNvPicPr>
          <p:nvPr/>
        </p:nvPicPr>
        <p:blipFill>
          <a:blip r:embed="rId2"/>
          <a:stretch>
            <a:fillRect/>
          </a:stretch>
        </p:blipFill>
        <p:spPr>
          <a:xfrm>
            <a:off x="2590800" y="457200"/>
            <a:ext cx="6336646" cy="5638800"/>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1946687"/>
          </a:xfrm>
          <a:prstGeom prst="rect">
            <a:avLst/>
          </a:prstGeom>
          <a:noFill/>
        </p:spPr>
        <p:txBody>
          <a:bodyPr wrap="square" rtlCol="0">
            <a:spAutoFit/>
          </a:bodyPr>
          <a:lstStyle/>
          <a:p>
            <a:pPr>
              <a:spcBef>
                <a:spcPts val="1500"/>
              </a:spcBef>
            </a:pPr>
            <a:r>
              <a:rPr lang="en-US" dirty="0"/>
              <a:t>This was the individual.</a:t>
            </a:r>
          </a:p>
          <a:p>
            <a:pPr>
              <a:spcBef>
                <a:spcPts val="1500"/>
              </a:spcBef>
            </a:pPr>
            <a:r>
              <a:rPr lang="en-US" dirty="0"/>
              <a:t>Facial recognition software tends to be less accurate with people of color.</a:t>
            </a:r>
          </a:p>
        </p:txBody>
      </p:sp>
    </p:spTree>
    <p:extLst>
      <p:ext uri="{BB962C8B-B14F-4D97-AF65-F5344CB8AC3E}">
        <p14:creationId xmlns:p14="http://schemas.microsoft.com/office/powerpoint/2010/main" val="2134760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07796E-8006-4FE0-8FD8-B1AC4827AD69}"/>
              </a:ext>
            </a:extLst>
          </p:cNvPr>
          <p:cNvPicPr>
            <a:picLocks noChangeAspect="1"/>
          </p:cNvPicPr>
          <p:nvPr/>
        </p:nvPicPr>
        <p:blipFill>
          <a:blip r:embed="rId2"/>
          <a:stretch>
            <a:fillRect/>
          </a:stretch>
        </p:blipFill>
        <p:spPr>
          <a:xfrm>
            <a:off x="2587607" y="457200"/>
            <a:ext cx="6339839" cy="5638800"/>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3247043"/>
          </a:xfrm>
          <a:prstGeom prst="rect">
            <a:avLst/>
          </a:prstGeom>
          <a:noFill/>
        </p:spPr>
        <p:txBody>
          <a:bodyPr wrap="square" rtlCol="0">
            <a:spAutoFit/>
          </a:bodyPr>
          <a:lstStyle/>
          <a:p>
            <a:pPr>
              <a:spcBef>
                <a:spcPts val="1500"/>
              </a:spcBef>
            </a:pPr>
            <a:r>
              <a:rPr lang="en-US" dirty="0"/>
              <a:t>Who is looking out for us?</a:t>
            </a:r>
          </a:p>
          <a:p>
            <a:pPr>
              <a:spcBef>
                <a:spcPts val="1500"/>
              </a:spcBef>
            </a:pPr>
            <a:r>
              <a:rPr lang="en-US" dirty="0"/>
              <a:t>Google fired the young Black woman they’d hired to build their Ethical AI team after she criticized their approach to minority hiring.</a:t>
            </a:r>
          </a:p>
          <a:p>
            <a:pPr>
              <a:spcBef>
                <a:spcPts val="1500"/>
              </a:spcBef>
            </a:pPr>
            <a:endParaRPr lang="en-US" dirty="0"/>
          </a:p>
        </p:txBody>
      </p:sp>
    </p:spTree>
    <p:extLst>
      <p:ext uri="{BB962C8B-B14F-4D97-AF65-F5344CB8AC3E}">
        <p14:creationId xmlns:p14="http://schemas.microsoft.com/office/powerpoint/2010/main" val="40057093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9E3E5B-C8E1-4409-8437-B829CB35F252}"/>
              </a:ext>
            </a:extLst>
          </p:cNvPr>
          <p:cNvPicPr>
            <a:picLocks noChangeAspect="1"/>
          </p:cNvPicPr>
          <p:nvPr/>
        </p:nvPicPr>
        <p:blipFill>
          <a:blip r:embed="rId2"/>
          <a:stretch>
            <a:fillRect/>
          </a:stretch>
        </p:blipFill>
        <p:spPr>
          <a:xfrm>
            <a:off x="2600996" y="457200"/>
            <a:ext cx="6326450" cy="5486400"/>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838691"/>
          </a:xfrm>
          <a:prstGeom prst="rect">
            <a:avLst/>
          </a:prstGeom>
          <a:noFill/>
        </p:spPr>
        <p:txBody>
          <a:bodyPr wrap="square" rtlCol="0">
            <a:spAutoFit/>
          </a:bodyPr>
          <a:lstStyle/>
          <a:p>
            <a:pPr>
              <a:spcBef>
                <a:spcPts val="1500"/>
              </a:spcBef>
            </a:pPr>
            <a:r>
              <a:rPr lang="en-US" dirty="0"/>
              <a:t>Speaks for itself.</a:t>
            </a:r>
          </a:p>
          <a:p>
            <a:pPr>
              <a:spcBef>
                <a:spcPts val="1500"/>
              </a:spcBef>
            </a:pPr>
            <a:endParaRPr lang="en-US" dirty="0"/>
          </a:p>
        </p:txBody>
      </p:sp>
    </p:spTree>
    <p:extLst>
      <p:ext uri="{BB962C8B-B14F-4D97-AF65-F5344CB8AC3E}">
        <p14:creationId xmlns:p14="http://schemas.microsoft.com/office/powerpoint/2010/main" val="20345491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4270400"/>
          </a:xfrm>
          <a:prstGeom prst="rect">
            <a:avLst/>
          </a:prstGeom>
          <a:noFill/>
        </p:spPr>
        <p:txBody>
          <a:bodyPr wrap="square" rtlCol="0">
            <a:spAutoFit/>
          </a:bodyPr>
          <a:lstStyle/>
          <a:p>
            <a:pPr>
              <a:spcBef>
                <a:spcPts val="1500"/>
              </a:spcBef>
            </a:pPr>
            <a:r>
              <a:rPr lang="en-US" dirty="0"/>
              <a:t>Anything you post will never go away.</a:t>
            </a:r>
          </a:p>
          <a:p>
            <a:pPr>
              <a:spcBef>
                <a:spcPts val="1500"/>
              </a:spcBef>
            </a:pPr>
            <a:r>
              <a:rPr lang="en-US" dirty="0"/>
              <a:t>This was a comment about oversampling in CD players that I posted to the </a:t>
            </a:r>
            <a:r>
              <a:rPr lang="en-US" dirty="0" err="1"/>
              <a:t>net.audio</a:t>
            </a:r>
            <a:r>
              <a:rPr lang="en-US" dirty="0"/>
              <a:t> Usenet group in July 23, 1985.  It’s still there on the web.</a:t>
            </a:r>
          </a:p>
          <a:p>
            <a:pPr>
              <a:spcBef>
                <a:spcPts val="1500"/>
              </a:spcBef>
            </a:pPr>
            <a:r>
              <a:rPr lang="en-US" dirty="0"/>
              <a:t>(Thank goodness I was right.)</a:t>
            </a:r>
          </a:p>
          <a:p>
            <a:pPr>
              <a:spcBef>
                <a:spcPts val="1500"/>
              </a:spcBef>
            </a:pPr>
            <a:endParaRPr lang="en-US" dirty="0"/>
          </a:p>
        </p:txBody>
      </p:sp>
      <p:pic>
        <p:nvPicPr>
          <p:cNvPr id="3" name="Picture 2">
            <a:extLst>
              <a:ext uri="{FF2B5EF4-FFF2-40B4-BE49-F238E27FC236}">
                <a16:creationId xmlns:a16="http://schemas.microsoft.com/office/drawing/2014/main" id="{460F0679-FD43-468C-8BBD-BF3F444CE65E}"/>
              </a:ext>
            </a:extLst>
          </p:cNvPr>
          <p:cNvPicPr>
            <a:picLocks noChangeAspect="1"/>
          </p:cNvPicPr>
          <p:nvPr/>
        </p:nvPicPr>
        <p:blipFill>
          <a:blip r:embed="rId2"/>
          <a:stretch>
            <a:fillRect/>
          </a:stretch>
        </p:blipFill>
        <p:spPr>
          <a:xfrm>
            <a:off x="2971800" y="457200"/>
            <a:ext cx="5955646" cy="5638293"/>
          </a:xfrm>
          <a:prstGeom prst="rect">
            <a:avLst/>
          </a:prstGeom>
        </p:spPr>
      </p:pic>
    </p:spTree>
    <p:extLst>
      <p:ext uri="{BB962C8B-B14F-4D97-AF65-F5344CB8AC3E}">
        <p14:creationId xmlns:p14="http://schemas.microsoft.com/office/powerpoint/2010/main" val="33015097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CAAE8F-6FA7-4B1F-8249-9293E69EBFC6}"/>
              </a:ext>
            </a:extLst>
          </p:cNvPr>
          <p:cNvPicPr>
            <a:picLocks noChangeAspect="1"/>
          </p:cNvPicPr>
          <p:nvPr/>
        </p:nvPicPr>
        <p:blipFill>
          <a:blip r:embed="rId2"/>
          <a:stretch>
            <a:fillRect/>
          </a:stretch>
        </p:blipFill>
        <p:spPr>
          <a:xfrm>
            <a:off x="2971801" y="457200"/>
            <a:ext cx="5955646" cy="5633862"/>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2031325"/>
          </a:xfrm>
          <a:prstGeom prst="rect">
            <a:avLst/>
          </a:prstGeom>
          <a:noFill/>
        </p:spPr>
        <p:txBody>
          <a:bodyPr wrap="square" rtlCol="0">
            <a:spAutoFit/>
          </a:bodyPr>
          <a:lstStyle/>
          <a:p>
            <a:pPr>
              <a:spcBef>
                <a:spcPts val="1500"/>
              </a:spcBef>
            </a:pPr>
            <a:r>
              <a:rPr lang="en-US" dirty="0"/>
              <a:t>Alexi McCammond was hired, then fired after anti-Asian Tweets she’d posted as college freshman a decade earlier surfaced. </a:t>
            </a:r>
          </a:p>
        </p:txBody>
      </p:sp>
    </p:spTree>
    <p:extLst>
      <p:ext uri="{BB962C8B-B14F-4D97-AF65-F5344CB8AC3E}">
        <p14:creationId xmlns:p14="http://schemas.microsoft.com/office/powerpoint/2010/main" val="20328491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DD35B2-E650-4292-87AE-925940B06F58}"/>
              </a:ext>
            </a:extLst>
          </p:cNvPr>
          <p:cNvPicPr>
            <a:picLocks noChangeAspect="1"/>
          </p:cNvPicPr>
          <p:nvPr/>
        </p:nvPicPr>
        <p:blipFill>
          <a:blip r:embed="rId2"/>
          <a:stretch>
            <a:fillRect/>
          </a:stretch>
        </p:blipFill>
        <p:spPr>
          <a:xfrm>
            <a:off x="2973727" y="457200"/>
            <a:ext cx="5955044" cy="5633862"/>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2223686"/>
          </a:xfrm>
          <a:prstGeom prst="rect">
            <a:avLst/>
          </a:prstGeom>
          <a:noFill/>
        </p:spPr>
        <p:txBody>
          <a:bodyPr wrap="square" rtlCol="0">
            <a:spAutoFit/>
          </a:bodyPr>
          <a:lstStyle/>
          <a:p>
            <a:pPr>
              <a:spcBef>
                <a:spcPts val="1500"/>
              </a:spcBef>
            </a:pPr>
            <a:r>
              <a:rPr lang="en-US" dirty="0"/>
              <a:t>Capitol rioters were undone by their own selfies.</a:t>
            </a:r>
          </a:p>
          <a:p>
            <a:pPr>
              <a:spcBef>
                <a:spcPts val="1500"/>
              </a:spcBef>
            </a:pPr>
            <a:r>
              <a:rPr lang="en-US" dirty="0"/>
              <a:t>Until Trump pardoned them as patriots during their day of love.</a:t>
            </a:r>
          </a:p>
        </p:txBody>
      </p:sp>
    </p:spTree>
    <p:extLst>
      <p:ext uri="{BB962C8B-B14F-4D97-AF65-F5344CB8AC3E}">
        <p14:creationId xmlns:p14="http://schemas.microsoft.com/office/powerpoint/2010/main" val="374603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2500685"/>
          </a:xfrm>
          <a:prstGeom prst="rect">
            <a:avLst/>
          </a:prstGeom>
          <a:noFill/>
        </p:spPr>
        <p:txBody>
          <a:bodyPr wrap="square" rtlCol="0">
            <a:spAutoFit/>
          </a:bodyPr>
          <a:lstStyle/>
          <a:p>
            <a:pPr>
              <a:spcBef>
                <a:spcPts val="1500"/>
              </a:spcBef>
            </a:pPr>
            <a:r>
              <a:rPr lang="en-US" dirty="0"/>
              <a:t>Gaetz is reported to have shown nude videos of his sexual partners to other members of Congress.</a:t>
            </a:r>
          </a:p>
          <a:p>
            <a:pPr>
              <a:spcBef>
                <a:spcPts val="1500"/>
              </a:spcBef>
            </a:pPr>
            <a:r>
              <a:rPr lang="en-US" dirty="0"/>
              <a:t>He was eventually forced to resign in November 2024.</a:t>
            </a:r>
          </a:p>
        </p:txBody>
      </p:sp>
      <p:pic>
        <p:nvPicPr>
          <p:cNvPr id="3" name="Picture 2">
            <a:extLst>
              <a:ext uri="{FF2B5EF4-FFF2-40B4-BE49-F238E27FC236}">
                <a16:creationId xmlns:a16="http://schemas.microsoft.com/office/drawing/2014/main" id="{349F5FD9-52E7-4999-A783-A09BFFDABC2A}"/>
              </a:ext>
            </a:extLst>
          </p:cNvPr>
          <p:cNvPicPr>
            <a:picLocks noChangeAspect="1"/>
          </p:cNvPicPr>
          <p:nvPr/>
        </p:nvPicPr>
        <p:blipFill>
          <a:blip r:embed="rId2"/>
          <a:stretch>
            <a:fillRect/>
          </a:stretch>
        </p:blipFill>
        <p:spPr>
          <a:xfrm>
            <a:off x="2996789" y="457200"/>
            <a:ext cx="5931982" cy="5334000"/>
          </a:xfrm>
          <a:prstGeom prst="rect">
            <a:avLst/>
          </a:prstGeom>
        </p:spPr>
      </p:pic>
    </p:spTree>
    <p:extLst>
      <p:ext uri="{BB962C8B-B14F-4D97-AF65-F5344CB8AC3E}">
        <p14:creationId xmlns:p14="http://schemas.microsoft.com/office/powerpoint/2010/main" val="412074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D7358B-CB89-4A74-9EA3-02D99014BAAE}"/>
              </a:ext>
            </a:extLst>
          </p:cNvPr>
          <p:cNvPicPr>
            <a:picLocks noChangeAspect="1"/>
          </p:cNvPicPr>
          <p:nvPr/>
        </p:nvPicPr>
        <p:blipFill>
          <a:blip r:embed="rId2"/>
          <a:stretch>
            <a:fillRect/>
          </a:stretch>
        </p:blipFill>
        <p:spPr>
          <a:xfrm>
            <a:off x="2912046" y="457200"/>
            <a:ext cx="6016725" cy="5410200"/>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646331"/>
          </a:xfrm>
          <a:prstGeom prst="rect">
            <a:avLst/>
          </a:prstGeom>
          <a:noFill/>
        </p:spPr>
        <p:txBody>
          <a:bodyPr wrap="square" rtlCol="0">
            <a:spAutoFit/>
          </a:bodyPr>
          <a:lstStyle/>
          <a:p>
            <a:pPr>
              <a:spcBef>
                <a:spcPts val="1500"/>
              </a:spcBef>
            </a:pPr>
            <a:r>
              <a:rPr lang="en-US" dirty="0"/>
              <a:t>How will you know what is real?</a:t>
            </a:r>
          </a:p>
        </p:txBody>
      </p:sp>
    </p:spTree>
    <p:extLst>
      <p:ext uri="{BB962C8B-B14F-4D97-AF65-F5344CB8AC3E}">
        <p14:creationId xmlns:p14="http://schemas.microsoft.com/office/powerpoint/2010/main" val="10591241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1200329"/>
          </a:xfrm>
          <a:prstGeom prst="rect">
            <a:avLst/>
          </a:prstGeom>
          <a:noFill/>
        </p:spPr>
        <p:txBody>
          <a:bodyPr wrap="square" rtlCol="0">
            <a:spAutoFit/>
          </a:bodyPr>
          <a:lstStyle/>
          <a:p>
            <a:pPr>
              <a:spcBef>
                <a:spcPts val="1500"/>
              </a:spcBef>
            </a:pPr>
            <a:r>
              <a:rPr lang="en-US" dirty="0"/>
              <a:t>Generative AI may replace us all with an avalanche of fake news.</a:t>
            </a:r>
          </a:p>
        </p:txBody>
      </p:sp>
      <p:pic>
        <p:nvPicPr>
          <p:cNvPr id="3" name="Picture 2">
            <a:extLst>
              <a:ext uri="{FF2B5EF4-FFF2-40B4-BE49-F238E27FC236}">
                <a16:creationId xmlns:a16="http://schemas.microsoft.com/office/drawing/2014/main" id="{1B8A4F7F-EB03-684D-12AB-537065402BA9}"/>
              </a:ext>
            </a:extLst>
          </p:cNvPr>
          <p:cNvPicPr>
            <a:picLocks noChangeAspect="1"/>
          </p:cNvPicPr>
          <p:nvPr/>
        </p:nvPicPr>
        <p:blipFill>
          <a:blip r:embed="rId2"/>
          <a:stretch>
            <a:fillRect/>
          </a:stretch>
        </p:blipFill>
        <p:spPr>
          <a:xfrm>
            <a:off x="2912046" y="457200"/>
            <a:ext cx="6016725" cy="4749755"/>
          </a:xfrm>
          <a:prstGeom prst="rect">
            <a:avLst/>
          </a:prstGeom>
        </p:spPr>
      </p:pic>
    </p:spTree>
    <p:extLst>
      <p:ext uri="{BB962C8B-B14F-4D97-AF65-F5344CB8AC3E}">
        <p14:creationId xmlns:p14="http://schemas.microsoft.com/office/powerpoint/2010/main" val="39037728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3B4DF0-1685-4C20-ACD4-D511461B4174}"/>
              </a:ext>
            </a:extLst>
          </p:cNvPr>
          <p:cNvPicPr>
            <a:picLocks noChangeAspect="1"/>
          </p:cNvPicPr>
          <p:nvPr/>
        </p:nvPicPr>
        <p:blipFill>
          <a:blip r:embed="rId2"/>
          <a:stretch>
            <a:fillRect/>
          </a:stretch>
        </p:blipFill>
        <p:spPr>
          <a:xfrm>
            <a:off x="2967183" y="457200"/>
            <a:ext cx="5960264" cy="5638800"/>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2031325"/>
          </a:xfrm>
          <a:prstGeom prst="rect">
            <a:avLst/>
          </a:prstGeom>
          <a:noFill/>
        </p:spPr>
        <p:txBody>
          <a:bodyPr wrap="square" rtlCol="0">
            <a:spAutoFit/>
          </a:bodyPr>
          <a:lstStyle/>
          <a:p>
            <a:pPr>
              <a:spcBef>
                <a:spcPts val="1500"/>
              </a:spcBef>
            </a:pPr>
            <a:r>
              <a:rPr lang="en-US" dirty="0"/>
              <a:t>By aggregating enough data from enough public and private sources allows a lot of personal information to be revealed.</a:t>
            </a:r>
          </a:p>
        </p:txBody>
      </p:sp>
    </p:spTree>
    <p:extLst>
      <p:ext uri="{BB962C8B-B14F-4D97-AF65-F5344CB8AC3E}">
        <p14:creationId xmlns:p14="http://schemas.microsoft.com/office/powerpoint/2010/main" val="20341835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53BE57-C96C-4FB0-B562-09590CEA46D0}"/>
              </a:ext>
            </a:extLst>
          </p:cNvPr>
          <p:cNvPicPr>
            <a:picLocks noChangeAspect="1"/>
          </p:cNvPicPr>
          <p:nvPr/>
        </p:nvPicPr>
        <p:blipFill>
          <a:blip r:embed="rId2"/>
          <a:stretch>
            <a:fillRect/>
          </a:stretch>
        </p:blipFill>
        <p:spPr>
          <a:xfrm>
            <a:off x="2967183" y="454550"/>
            <a:ext cx="5960264" cy="5638800"/>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2500685"/>
          </a:xfrm>
          <a:prstGeom prst="rect">
            <a:avLst/>
          </a:prstGeom>
          <a:noFill/>
        </p:spPr>
        <p:txBody>
          <a:bodyPr wrap="square" rtlCol="0">
            <a:spAutoFit/>
          </a:bodyPr>
          <a:lstStyle/>
          <a:p>
            <a:pPr>
              <a:spcBef>
                <a:spcPts val="1500"/>
              </a:spcBef>
            </a:pPr>
            <a:r>
              <a:rPr lang="en-US" dirty="0"/>
              <a:t>Court records are public.  But you had to go there and do the search yourself.  Now websites will do it for you.</a:t>
            </a:r>
          </a:p>
          <a:p>
            <a:pPr>
              <a:spcBef>
                <a:spcPts val="1500"/>
              </a:spcBef>
            </a:pPr>
            <a:r>
              <a:rPr lang="en-US" dirty="0"/>
              <a:t>Yes, those are all relatives.</a:t>
            </a:r>
          </a:p>
        </p:txBody>
      </p:sp>
    </p:spTree>
    <p:extLst>
      <p:ext uri="{BB962C8B-B14F-4D97-AF65-F5344CB8AC3E}">
        <p14:creationId xmlns:p14="http://schemas.microsoft.com/office/powerpoint/2010/main" val="14840573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DAA2D7-3BC0-43D3-9100-4A110274E792}"/>
              </a:ext>
            </a:extLst>
          </p:cNvPr>
          <p:cNvPicPr>
            <a:picLocks noChangeAspect="1"/>
          </p:cNvPicPr>
          <p:nvPr/>
        </p:nvPicPr>
        <p:blipFill>
          <a:blip r:embed="rId2"/>
          <a:stretch>
            <a:fillRect/>
          </a:stretch>
        </p:blipFill>
        <p:spPr>
          <a:xfrm>
            <a:off x="2982601" y="457200"/>
            <a:ext cx="5944845" cy="5624212"/>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1200329"/>
          </a:xfrm>
          <a:prstGeom prst="rect">
            <a:avLst/>
          </a:prstGeom>
          <a:noFill/>
        </p:spPr>
        <p:txBody>
          <a:bodyPr wrap="square" rtlCol="0">
            <a:spAutoFit/>
          </a:bodyPr>
          <a:lstStyle/>
          <a:p>
            <a:pPr>
              <a:spcBef>
                <a:spcPts val="1500"/>
              </a:spcBef>
            </a:pPr>
            <a:r>
              <a:rPr lang="en-US" dirty="0"/>
              <a:t>There’s now an industry of companies that will clean up your online presence.</a:t>
            </a:r>
          </a:p>
        </p:txBody>
      </p:sp>
    </p:spTree>
    <p:extLst>
      <p:ext uri="{BB962C8B-B14F-4D97-AF65-F5344CB8AC3E}">
        <p14:creationId xmlns:p14="http://schemas.microsoft.com/office/powerpoint/2010/main" val="7475806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1115690"/>
          </a:xfrm>
          <a:prstGeom prst="rect">
            <a:avLst/>
          </a:prstGeom>
          <a:noFill/>
        </p:spPr>
        <p:txBody>
          <a:bodyPr wrap="square" rtlCol="0">
            <a:spAutoFit/>
          </a:bodyPr>
          <a:lstStyle/>
          <a:p>
            <a:pPr>
              <a:spcBef>
                <a:spcPts val="1500"/>
              </a:spcBef>
            </a:pPr>
            <a:r>
              <a:rPr lang="en-US" dirty="0"/>
              <a:t>Europe recognizes a right to be forgotten.</a:t>
            </a:r>
          </a:p>
          <a:p>
            <a:pPr>
              <a:spcBef>
                <a:spcPts val="1500"/>
              </a:spcBef>
            </a:pPr>
            <a:r>
              <a:rPr lang="en-US" dirty="0"/>
              <a:t>The US does not.</a:t>
            </a:r>
          </a:p>
        </p:txBody>
      </p:sp>
      <p:pic>
        <p:nvPicPr>
          <p:cNvPr id="5" name="Picture 4">
            <a:extLst>
              <a:ext uri="{FF2B5EF4-FFF2-40B4-BE49-F238E27FC236}">
                <a16:creationId xmlns:a16="http://schemas.microsoft.com/office/drawing/2014/main" id="{C71EB958-F836-4ABE-A025-C65FC4E1AD6D}"/>
              </a:ext>
            </a:extLst>
          </p:cNvPr>
          <p:cNvPicPr>
            <a:picLocks noChangeAspect="1"/>
          </p:cNvPicPr>
          <p:nvPr/>
        </p:nvPicPr>
        <p:blipFill>
          <a:blip r:embed="rId2"/>
          <a:stretch>
            <a:fillRect/>
          </a:stretch>
        </p:blipFill>
        <p:spPr>
          <a:xfrm>
            <a:off x="2982602" y="457200"/>
            <a:ext cx="5944845" cy="5105400"/>
          </a:xfrm>
          <a:prstGeom prst="rect">
            <a:avLst/>
          </a:prstGeom>
        </p:spPr>
      </p:pic>
    </p:spTree>
    <p:extLst>
      <p:ext uri="{BB962C8B-B14F-4D97-AF65-F5344CB8AC3E}">
        <p14:creationId xmlns:p14="http://schemas.microsoft.com/office/powerpoint/2010/main" val="795932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E8F216-0BBC-4D4A-86CF-8300AB341C46}"/>
              </a:ext>
            </a:extLst>
          </p:cNvPr>
          <p:cNvPicPr>
            <a:picLocks noChangeAspect="1"/>
          </p:cNvPicPr>
          <p:nvPr/>
        </p:nvPicPr>
        <p:blipFill>
          <a:blip r:embed="rId2"/>
          <a:stretch>
            <a:fillRect/>
          </a:stretch>
        </p:blipFill>
        <p:spPr>
          <a:xfrm>
            <a:off x="2982602" y="455212"/>
            <a:ext cx="5954122" cy="5632989"/>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646331"/>
          </a:xfrm>
          <a:prstGeom prst="rect">
            <a:avLst/>
          </a:prstGeom>
          <a:noFill/>
        </p:spPr>
        <p:txBody>
          <a:bodyPr wrap="square" rtlCol="0">
            <a:spAutoFit/>
          </a:bodyPr>
          <a:lstStyle/>
          <a:p>
            <a:pPr>
              <a:spcBef>
                <a:spcPts val="1500"/>
              </a:spcBef>
            </a:pPr>
            <a:r>
              <a:rPr lang="en-US" dirty="0"/>
              <a:t>Cars will decide who should live.</a:t>
            </a:r>
          </a:p>
        </p:txBody>
      </p:sp>
    </p:spTree>
    <p:extLst>
      <p:ext uri="{BB962C8B-B14F-4D97-AF65-F5344CB8AC3E}">
        <p14:creationId xmlns:p14="http://schemas.microsoft.com/office/powerpoint/2010/main" val="21470992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94685B-56D2-4759-8129-256F695F5860}"/>
              </a:ext>
            </a:extLst>
          </p:cNvPr>
          <p:cNvPicPr>
            <a:picLocks noChangeAspect="1"/>
          </p:cNvPicPr>
          <p:nvPr/>
        </p:nvPicPr>
        <p:blipFill>
          <a:blip r:embed="rId2"/>
          <a:stretch>
            <a:fillRect/>
          </a:stretch>
        </p:blipFill>
        <p:spPr>
          <a:xfrm>
            <a:off x="2967183" y="457200"/>
            <a:ext cx="5960264" cy="5638800"/>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923330"/>
          </a:xfrm>
          <a:prstGeom prst="rect">
            <a:avLst/>
          </a:prstGeom>
          <a:noFill/>
        </p:spPr>
        <p:txBody>
          <a:bodyPr wrap="square" rtlCol="0">
            <a:spAutoFit/>
          </a:bodyPr>
          <a:lstStyle/>
          <a:p>
            <a:pPr>
              <a:spcBef>
                <a:spcPts val="1500"/>
              </a:spcBef>
            </a:pPr>
            <a:r>
              <a:rPr lang="en-US" dirty="0"/>
              <a:t>And real terminators will decide who should die.</a:t>
            </a:r>
          </a:p>
        </p:txBody>
      </p:sp>
    </p:spTree>
    <p:extLst>
      <p:ext uri="{BB962C8B-B14F-4D97-AF65-F5344CB8AC3E}">
        <p14:creationId xmlns:p14="http://schemas.microsoft.com/office/powerpoint/2010/main" val="24618433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648EA-EB6E-D473-69EE-66D611B099D8}"/>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33DA4FA3-C8E0-D187-DA83-4B82622CC42A}"/>
              </a:ext>
            </a:extLst>
          </p:cNvPr>
          <p:cNvPicPr>
            <a:picLocks noChangeAspect="1"/>
          </p:cNvPicPr>
          <p:nvPr/>
        </p:nvPicPr>
        <p:blipFill>
          <a:blip r:embed="rId2"/>
          <a:stretch>
            <a:fillRect/>
          </a:stretch>
        </p:blipFill>
        <p:spPr>
          <a:xfrm>
            <a:off x="2587607" y="457200"/>
            <a:ext cx="6328115" cy="5743339"/>
          </a:xfrm>
          <a:prstGeom prst="rect">
            <a:avLst/>
          </a:prstGeom>
        </p:spPr>
      </p:pic>
      <p:sp>
        <p:nvSpPr>
          <p:cNvPr id="4" name="TextBox 3">
            <a:extLst>
              <a:ext uri="{FF2B5EF4-FFF2-40B4-BE49-F238E27FC236}">
                <a16:creationId xmlns:a16="http://schemas.microsoft.com/office/drawing/2014/main" id="{97233D1C-3DBF-173A-61CA-4667DBB55D53}"/>
              </a:ext>
            </a:extLst>
          </p:cNvPr>
          <p:cNvSpPr txBox="1"/>
          <p:nvPr/>
        </p:nvSpPr>
        <p:spPr>
          <a:xfrm>
            <a:off x="304800" y="457200"/>
            <a:ext cx="2286000" cy="1392689"/>
          </a:xfrm>
          <a:prstGeom prst="rect">
            <a:avLst/>
          </a:prstGeom>
          <a:noFill/>
        </p:spPr>
        <p:txBody>
          <a:bodyPr wrap="square" rtlCol="0">
            <a:spAutoFit/>
          </a:bodyPr>
          <a:lstStyle/>
          <a:p>
            <a:pPr>
              <a:spcBef>
                <a:spcPts val="1500"/>
              </a:spcBef>
            </a:pPr>
            <a:r>
              <a:rPr lang="en-US" dirty="0"/>
              <a:t>Standing up for your ethical principles can be costly.</a:t>
            </a:r>
          </a:p>
          <a:p>
            <a:pPr>
              <a:spcBef>
                <a:spcPts val="1500"/>
              </a:spcBef>
            </a:pPr>
            <a:endParaRPr lang="en-US" dirty="0"/>
          </a:p>
        </p:txBody>
      </p:sp>
    </p:spTree>
    <p:extLst>
      <p:ext uri="{BB962C8B-B14F-4D97-AF65-F5344CB8AC3E}">
        <p14:creationId xmlns:p14="http://schemas.microsoft.com/office/powerpoint/2010/main" val="18941190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10F07-C464-4E23-F7AA-915AE9CDB86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1BB7C5-8986-38C5-588B-E1E0BFDA371E}"/>
              </a:ext>
            </a:extLst>
          </p:cNvPr>
          <p:cNvSpPr>
            <a:spLocks noGrp="1"/>
          </p:cNvSpPr>
          <p:nvPr>
            <p:ph type="sldNum" sz="quarter" idx="12"/>
          </p:nvPr>
        </p:nvSpPr>
        <p:spPr/>
        <p:txBody>
          <a:bodyPr/>
          <a:lstStyle/>
          <a:p>
            <a:fld id="{F8D59B09-23C8-46BA-B508-CE17BADF421E}" type="slidenum">
              <a:rPr lang="en-US" smtClean="0"/>
              <a:pPr/>
              <a:t>82</a:t>
            </a:fld>
            <a:endParaRPr lang="en-US"/>
          </a:p>
        </p:txBody>
      </p:sp>
      <p:sp>
        <p:nvSpPr>
          <p:cNvPr id="6" name="TextBox 5">
            <a:extLst>
              <a:ext uri="{FF2B5EF4-FFF2-40B4-BE49-F238E27FC236}">
                <a16:creationId xmlns:a16="http://schemas.microsoft.com/office/drawing/2014/main" id="{545FB0CC-2579-A0ED-1F13-8F0D10DD7DD4}"/>
              </a:ext>
            </a:extLst>
          </p:cNvPr>
          <p:cNvSpPr txBox="1"/>
          <p:nvPr/>
        </p:nvSpPr>
        <p:spPr>
          <a:xfrm>
            <a:off x="1058150" y="6202461"/>
            <a:ext cx="7027699" cy="307777"/>
          </a:xfrm>
          <a:prstGeom prst="rect">
            <a:avLst/>
          </a:prstGeom>
          <a:noFill/>
        </p:spPr>
        <p:txBody>
          <a:bodyPr wrap="square">
            <a:spAutoFit/>
          </a:bodyPr>
          <a:lstStyle/>
          <a:p>
            <a:r>
              <a:rPr lang="en-US" sz="1400" dirty="0">
                <a:hlinkClick r:id="rId3"/>
              </a:rPr>
              <a:t>https://www.youtube.com/watch?v=QFDz6q-Qthk</a:t>
            </a:r>
            <a:endParaRPr lang="en-US" sz="1400" dirty="0"/>
          </a:p>
        </p:txBody>
      </p:sp>
      <p:pic>
        <p:nvPicPr>
          <p:cNvPr id="5" name="Online Media 2" title="Anthropic CEO on &quot;red lines&quot; for AI military use: &quot;We wanted to stand up for American values&quot;">
            <a:hlinkClick r:id="" action="ppaction://media"/>
            <a:extLst>
              <a:ext uri="{FF2B5EF4-FFF2-40B4-BE49-F238E27FC236}">
                <a16:creationId xmlns:a16="http://schemas.microsoft.com/office/drawing/2014/main" id="{C6F88BE6-71A1-7863-B404-0B4AE8933722}"/>
              </a:ext>
            </a:extLst>
          </p:cNvPr>
          <p:cNvPicPr>
            <a:picLocks noRot="1" noChangeAspect="1"/>
          </p:cNvPicPr>
          <p:nvPr>
            <a:videoFile r:link="rId1"/>
          </p:nvPr>
        </p:nvPicPr>
        <p:blipFill>
          <a:blip r:embed="rId4"/>
          <a:stretch>
            <a:fillRect/>
          </a:stretch>
        </p:blipFill>
        <p:spPr>
          <a:xfrm>
            <a:off x="723108" y="978661"/>
            <a:ext cx="7690146" cy="4344399"/>
          </a:xfrm>
          <a:prstGeom prst="rect">
            <a:avLst/>
          </a:prstGeom>
        </p:spPr>
      </p:pic>
    </p:spTree>
    <p:extLst>
      <p:ext uri="{BB962C8B-B14F-4D97-AF65-F5344CB8AC3E}">
        <p14:creationId xmlns:p14="http://schemas.microsoft.com/office/powerpoint/2010/main" val="175728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FB7EB3-A081-C801-7620-F5C61DD5B238}"/>
              </a:ext>
            </a:extLst>
          </p:cNvPr>
          <p:cNvSpPr>
            <a:spLocks noGrp="1"/>
          </p:cNvSpPr>
          <p:nvPr>
            <p:ph type="sldNum" sz="quarter" idx="12"/>
          </p:nvPr>
        </p:nvSpPr>
        <p:spPr/>
        <p:txBody>
          <a:bodyPr/>
          <a:lstStyle/>
          <a:p>
            <a:fld id="{F8D59B09-23C8-46BA-B508-CE17BADF421E}" type="slidenum">
              <a:rPr lang="en-US" smtClean="0"/>
              <a:pPr/>
              <a:t>83</a:t>
            </a:fld>
            <a:endParaRPr lang="en-US"/>
          </a:p>
        </p:txBody>
      </p:sp>
      <p:pic>
        <p:nvPicPr>
          <p:cNvPr id="3" name="Online Media 2" title="The threats from AI are real | Sen. Bernie Sanders">
            <a:hlinkClick r:id="" action="ppaction://media"/>
            <a:extLst>
              <a:ext uri="{FF2B5EF4-FFF2-40B4-BE49-F238E27FC236}">
                <a16:creationId xmlns:a16="http://schemas.microsoft.com/office/drawing/2014/main" id="{9A97C042-AB4D-9870-1169-EF6C926CB1AB}"/>
              </a:ext>
            </a:extLst>
          </p:cNvPr>
          <p:cNvPicPr>
            <a:picLocks noRot="1" noChangeAspect="1"/>
          </p:cNvPicPr>
          <p:nvPr>
            <a:videoFile r:link="rId1"/>
          </p:nvPr>
        </p:nvPicPr>
        <p:blipFill>
          <a:blip r:embed="rId3"/>
          <a:stretch>
            <a:fillRect/>
          </a:stretch>
        </p:blipFill>
        <p:spPr>
          <a:xfrm>
            <a:off x="723108" y="978661"/>
            <a:ext cx="7697783" cy="4348713"/>
          </a:xfrm>
          <a:prstGeom prst="rect">
            <a:avLst/>
          </a:prstGeom>
        </p:spPr>
      </p:pic>
      <p:sp>
        <p:nvSpPr>
          <p:cNvPr id="4" name="TextBox 3">
            <a:extLst>
              <a:ext uri="{FF2B5EF4-FFF2-40B4-BE49-F238E27FC236}">
                <a16:creationId xmlns:a16="http://schemas.microsoft.com/office/drawing/2014/main" id="{90AD0720-18E0-0E46-DF1A-710F4A906246}"/>
              </a:ext>
            </a:extLst>
          </p:cNvPr>
          <p:cNvSpPr txBox="1"/>
          <p:nvPr/>
        </p:nvSpPr>
        <p:spPr>
          <a:xfrm>
            <a:off x="1058150" y="6202461"/>
            <a:ext cx="7027699" cy="307777"/>
          </a:xfrm>
          <a:prstGeom prst="rect">
            <a:avLst/>
          </a:prstGeom>
          <a:noFill/>
        </p:spPr>
        <p:txBody>
          <a:bodyPr wrap="square">
            <a:spAutoFit/>
          </a:bodyPr>
          <a:lstStyle/>
          <a:p>
            <a:r>
              <a:rPr lang="en-US" sz="1400" dirty="0">
                <a:hlinkClick r:id="rId4"/>
              </a:rPr>
              <a:t>https://www.youtube.com/watch?v=K3qS345gAWI&amp;t=9s</a:t>
            </a:r>
            <a:endParaRPr lang="en-US" sz="1400" dirty="0"/>
          </a:p>
        </p:txBody>
      </p:sp>
    </p:spTree>
    <p:extLst>
      <p:ext uri="{BB962C8B-B14F-4D97-AF65-F5344CB8AC3E}">
        <p14:creationId xmlns:p14="http://schemas.microsoft.com/office/powerpoint/2010/main" val="340311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F39019-7A84-4F76-92BA-D129F2EFB7F3}"/>
              </a:ext>
            </a:extLst>
          </p:cNvPr>
          <p:cNvPicPr>
            <a:picLocks noChangeAspect="1"/>
          </p:cNvPicPr>
          <p:nvPr/>
        </p:nvPicPr>
        <p:blipFill>
          <a:blip r:embed="rId2"/>
          <a:stretch>
            <a:fillRect/>
          </a:stretch>
        </p:blipFill>
        <p:spPr>
          <a:xfrm>
            <a:off x="2967183" y="457200"/>
            <a:ext cx="5960265" cy="5638800"/>
          </a:xfrm>
          <a:prstGeom prst="rect">
            <a:avLst/>
          </a:prstGeom>
        </p:spPr>
      </p:pic>
      <p:sp>
        <p:nvSpPr>
          <p:cNvPr id="4" name="TextBox 3">
            <a:extLst>
              <a:ext uri="{FF2B5EF4-FFF2-40B4-BE49-F238E27FC236}">
                <a16:creationId xmlns:a16="http://schemas.microsoft.com/office/drawing/2014/main" id="{1A1CF9CA-0850-4D98-8E48-E2CED3C30280}"/>
              </a:ext>
            </a:extLst>
          </p:cNvPr>
          <p:cNvSpPr txBox="1"/>
          <p:nvPr/>
        </p:nvSpPr>
        <p:spPr>
          <a:xfrm>
            <a:off x="304800" y="457200"/>
            <a:ext cx="2286000" cy="646331"/>
          </a:xfrm>
          <a:prstGeom prst="rect">
            <a:avLst/>
          </a:prstGeom>
          <a:noFill/>
        </p:spPr>
        <p:txBody>
          <a:bodyPr wrap="square" rtlCol="0">
            <a:spAutoFit/>
          </a:bodyPr>
          <a:lstStyle/>
          <a:p>
            <a:pPr>
              <a:spcBef>
                <a:spcPts val="1500"/>
              </a:spcBef>
            </a:pPr>
            <a:r>
              <a:rPr lang="en-US" dirty="0"/>
              <a:t>Your generation will have to fix it.</a:t>
            </a:r>
          </a:p>
        </p:txBody>
      </p:sp>
    </p:spTree>
    <p:extLst>
      <p:ext uri="{BB962C8B-B14F-4D97-AF65-F5344CB8AC3E}">
        <p14:creationId xmlns:p14="http://schemas.microsoft.com/office/powerpoint/2010/main" val="2309393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26405</TotalTime>
  <Words>3714</Words>
  <Application>Microsoft Office PowerPoint</Application>
  <PresentationFormat>On-screen Show (4:3)</PresentationFormat>
  <Paragraphs>435</Paragraphs>
  <Slides>84</Slides>
  <Notes>27</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84</vt:i4>
      </vt:variant>
    </vt:vector>
  </HeadingPairs>
  <TitlesOfParts>
    <vt:vector size="91" baseType="lpstr">
      <vt:lpstr>Arial</vt:lpstr>
      <vt:lpstr>Calibri</vt:lpstr>
      <vt:lpstr>FreightText</vt:lpstr>
      <vt:lpstr>Symbol</vt:lpstr>
      <vt:lpstr>Times New Roman</vt:lpstr>
      <vt:lpstr>Verdana</vt:lpstr>
      <vt:lpstr>Office Theme</vt:lpstr>
      <vt:lpstr>EECS 498 System Design of a Search Engine Winter 2026 Lecture 19:  Ethics</vt:lpstr>
      <vt:lpstr>agenda</vt:lpstr>
      <vt:lpstr>agenda</vt:lpstr>
      <vt:lpstr>details</vt:lpstr>
      <vt:lpstr>agenda</vt:lpstr>
      <vt:lpstr>PowerPoint Presentation</vt:lpstr>
      <vt:lpstr>agenda</vt:lpstr>
      <vt:lpstr>where you should be</vt:lpstr>
      <vt:lpstr>stretch goals</vt:lpstr>
      <vt:lpstr>your objective</vt:lpstr>
      <vt:lpstr>where you need to be</vt:lpstr>
      <vt:lpstr>before you go to the cloud</vt:lpstr>
      <vt:lpstr>agenda</vt:lpstr>
      <vt:lpstr>it’s hard</vt:lpstr>
      <vt:lpstr>here’s what I know</vt:lpstr>
      <vt:lpstr>how to be successful</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ethics</vt:lpstr>
      <vt:lpstr>What does it mean to be fair?</vt:lpstr>
      <vt:lpstr>what does it mean to be fair?</vt:lpstr>
      <vt:lpstr>what does it mean to be ethical?</vt:lpstr>
      <vt:lpstr>ethics</vt:lpstr>
      <vt:lpstr>branches of ethics</vt:lpstr>
      <vt:lpstr>branches of ethics</vt:lpstr>
      <vt:lpstr>branches of ethics</vt:lpstr>
      <vt:lpstr>branches of ethics</vt:lpstr>
      <vt:lpstr>branches of ethics</vt:lpstr>
      <vt:lpstr>branches of ethics</vt:lpstr>
      <vt:lpstr>summary of the branches</vt:lpstr>
      <vt:lpstr>within applied ethics</vt:lpstr>
      <vt:lpstr>within applied ethics</vt:lpstr>
      <vt:lpstr>within applied ethics</vt:lpstr>
      <vt:lpstr>within applied ethics</vt:lpstr>
      <vt:lpstr>summary of applied ethics</vt:lpstr>
      <vt:lpstr>concepts</vt:lpstr>
      <vt:lpstr>concepts</vt:lpstr>
      <vt:lpstr>concepts</vt:lpstr>
      <vt:lpstr>concepts</vt:lpstr>
      <vt:lpstr>concepts</vt:lpstr>
      <vt:lpstr>concepts</vt:lpstr>
      <vt:lpstr>summary of concepts</vt:lpstr>
      <vt:lpstr>professional ethics</vt:lpstr>
      <vt:lpstr>PowerPoint Presentation</vt:lpstr>
      <vt:lpstr>PowerPoint Presentation</vt:lpstr>
      <vt:lpstr>Society of Professional Journalists Code of Ethics</vt:lpstr>
      <vt:lpstr>Seek Truth and Report It</vt:lpstr>
      <vt:lpstr>agenda</vt:lpstr>
      <vt:lpstr>the intersection of ethics and technology</vt:lpstr>
      <vt:lpstr>the intersection of ethics and technology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 Ethics</dc:title>
  <dc:creator>Nicole Hamilton</dc:creator>
  <cp:lastModifiedBy>Nicole Hamilton</cp:lastModifiedBy>
  <cp:revision>805</cp:revision>
  <dcterms:created xsi:type="dcterms:W3CDTF">2014-10-28T21:56:04Z</dcterms:created>
  <dcterms:modified xsi:type="dcterms:W3CDTF">2026-10-13T23:44:27Z</dcterms:modified>
</cp:coreProperties>
</file>